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5" r:id="rId5"/>
    <p:sldMasterId id="2147483693" r:id="rId6"/>
  </p:sldMasterIdLst>
  <p:notesMasterIdLst>
    <p:notesMasterId r:id="rId47"/>
  </p:notesMasterIdLst>
  <p:handoutMasterIdLst>
    <p:handoutMasterId r:id="rId48"/>
  </p:handoutMasterIdLst>
  <p:sldIdLst>
    <p:sldId id="256" r:id="rId7"/>
    <p:sldId id="273" r:id="rId8"/>
    <p:sldId id="420" r:id="rId9"/>
    <p:sldId id="275" r:id="rId10"/>
    <p:sldId id="404" r:id="rId11"/>
    <p:sldId id="274" r:id="rId12"/>
    <p:sldId id="415" r:id="rId13"/>
    <p:sldId id="277" r:id="rId14"/>
    <p:sldId id="402" r:id="rId15"/>
    <p:sldId id="400" r:id="rId16"/>
    <p:sldId id="278" r:id="rId17"/>
    <p:sldId id="374" r:id="rId18"/>
    <p:sldId id="375" r:id="rId19"/>
    <p:sldId id="372" r:id="rId20"/>
    <p:sldId id="279" r:id="rId21"/>
    <p:sldId id="362" r:id="rId22"/>
    <p:sldId id="283" r:id="rId23"/>
    <p:sldId id="284" r:id="rId24"/>
    <p:sldId id="371" r:id="rId25"/>
    <p:sldId id="285" r:id="rId26"/>
    <p:sldId id="286" r:id="rId27"/>
    <p:sldId id="384" r:id="rId28"/>
    <p:sldId id="397" r:id="rId29"/>
    <p:sldId id="373" r:id="rId30"/>
    <p:sldId id="395" r:id="rId31"/>
    <p:sldId id="381" r:id="rId32"/>
    <p:sldId id="396" r:id="rId33"/>
    <p:sldId id="287" r:id="rId34"/>
    <p:sldId id="288" r:id="rId35"/>
    <p:sldId id="389" r:id="rId36"/>
    <p:sldId id="390" r:id="rId37"/>
    <p:sldId id="388" r:id="rId38"/>
    <p:sldId id="391" r:id="rId39"/>
    <p:sldId id="392" r:id="rId40"/>
    <p:sldId id="289" r:id="rId41"/>
    <p:sldId id="290" r:id="rId42"/>
    <p:sldId id="423" r:id="rId43"/>
    <p:sldId id="424" r:id="rId44"/>
    <p:sldId id="399" r:id="rId45"/>
    <p:sldId id="386"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46" userDrawn="1">
          <p15:clr>
            <a:srgbClr val="A4A3A4"/>
          </p15:clr>
        </p15:guide>
        <p15:guide id="9" orient="horz" pos="816" userDrawn="1">
          <p15:clr>
            <a:srgbClr val="A4A3A4"/>
          </p15:clr>
        </p15:guide>
        <p15:guide id="12" orient="horz" pos="21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96390C-9592-C845-0CC1-21A0B5F2EB37}" name="Jamie Purcell" initials="JP" userId="S::Jamie.Purcell@ghlabs.org::9f0a780e-a3ae-4fca-b743-86262844445d" providerId="AD"/>
  <p188:author id="{188F072E-41DE-04D3-4A44-2EE7597457A9}" name="Caitlin Anderson" initials="CA" userId="S::caitlin.anderson@ghlabs.org::0252788c-939c-414e-a437-44c34ec36c75" providerId="AD"/>
  <p188:author id="{C3E42181-604E-1D69-464A-0CE195BBF62B}" name="Jamie Purcell" initials="JP" userId="S::jamie.purcell@ghlabs.org::9f0a780e-a3ae-4fca-b743-86262844445d" providerId="AD"/>
  <p188:author id="{D73D2FEF-E5B6-7025-19F4-4EB0C54019AA}" name="Luis Alonzo" initials="" userId="S::luis.alonzo@ghlabs.org::dd9be3a5-9aa3-4ba0-a4a0-8a8470b817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Maria Fardis" initials="MF" lastIdx="14" clrIdx="6">
    <p:extLst>
      <p:ext uri="{19B8F6BF-5375-455C-9EA6-DF929625EA0E}">
        <p15:presenceInfo xmlns:p15="http://schemas.microsoft.com/office/powerpoint/2012/main" userId="S::maria.fardis@iovance.com::7f621bfa-c6bf-4fcc-a755-cc5524dc0d79" providerId="AD"/>
      </p:ext>
    </p:extLst>
  </p:cmAuthor>
  <p:cmAuthor id="1" name="Brittany Correia" initials="BC" lastIdx="2" clrIdx="0">
    <p:extLst>
      <p:ext uri="{19B8F6BF-5375-455C-9EA6-DF929625EA0E}">
        <p15:presenceInfo xmlns:p15="http://schemas.microsoft.com/office/powerpoint/2012/main" userId="Brittany Correia" providerId="None"/>
      </p:ext>
    </p:extLst>
  </p:cmAuthor>
  <p:cmAuthor id="8" name="Arvind Natarajan" initials="AN" lastIdx="5" clrIdx="7">
    <p:extLst>
      <p:ext uri="{19B8F6BF-5375-455C-9EA6-DF929625EA0E}">
        <p15:presenceInfo xmlns:p15="http://schemas.microsoft.com/office/powerpoint/2012/main" userId="S::arvind.natarajan@iovance.com::23f9f9f6-a000-453d-b7eb-5075df9ce730" providerId="AD"/>
      </p:ext>
    </p:extLst>
  </p:cmAuthor>
  <p:cmAuthor id="2" name="Tim Morris" initials="TM" lastIdx="28" clrIdx="1">
    <p:extLst>
      <p:ext uri="{19B8F6BF-5375-455C-9EA6-DF929625EA0E}">
        <p15:presenceInfo xmlns:p15="http://schemas.microsoft.com/office/powerpoint/2012/main" userId="S-1-5-21-140441893-4176914174-937228442-2221" providerId="AD"/>
      </p:ext>
    </p:extLst>
  </p:cmAuthor>
  <p:cmAuthor id="9" name="Wayne Rothbaum" initials="WR" lastIdx="41" clrIdx="8">
    <p:extLst>
      <p:ext uri="{19B8F6BF-5375-455C-9EA6-DF929625EA0E}">
        <p15:presenceInfo xmlns:p15="http://schemas.microsoft.com/office/powerpoint/2012/main" userId="S::wayne@kartosthera.com::dbb0043a-f978-4e7d-a00a-ef6bb4a0aa5f" providerId="AD"/>
      </p:ext>
    </p:extLst>
  </p:cmAuthor>
  <p:cmAuthor id="3" name="David Ehlert" initials="DE" lastIdx="5" clrIdx="2">
    <p:extLst>
      <p:ext uri="{19B8F6BF-5375-455C-9EA6-DF929625EA0E}">
        <p15:presenceInfo xmlns:p15="http://schemas.microsoft.com/office/powerpoint/2012/main" userId="David Ehlert" providerId="None"/>
      </p:ext>
    </p:extLst>
  </p:cmAuthor>
  <p:cmAuthor id="10" name="Wayne Rothbaum" initials="WR [2]" lastIdx="54" clrIdx="9">
    <p:extLst>
      <p:ext uri="{19B8F6BF-5375-455C-9EA6-DF929625EA0E}">
        <p15:presenceInfo xmlns:p15="http://schemas.microsoft.com/office/powerpoint/2012/main" userId="Wayne Rothbaum" providerId="None"/>
      </p:ext>
    </p:extLst>
  </p:cmAuthor>
  <p:cmAuthor id="4" name="Tim Morris" initials="TM [2]" lastIdx="6" clrIdx="3">
    <p:extLst>
      <p:ext uri="{19B8F6BF-5375-455C-9EA6-DF929625EA0E}">
        <p15:presenceInfo xmlns:p15="http://schemas.microsoft.com/office/powerpoint/2012/main" userId="S::tim.morris@iovance.com::9d8a88b7-b757-428b-bf80-34e5dcbdeef5" providerId="AD"/>
      </p:ext>
    </p:extLst>
  </p:cmAuthor>
  <p:cmAuthor id="5" name="Jenn Luft" initials="JL" lastIdx="6" clrIdx="4">
    <p:extLst>
      <p:ext uri="{19B8F6BF-5375-455C-9EA6-DF929625EA0E}">
        <p15:presenceInfo xmlns:p15="http://schemas.microsoft.com/office/powerpoint/2012/main" userId="Jenn Luft" providerId="None"/>
      </p:ext>
    </p:extLst>
  </p:cmAuthor>
  <p:cmAuthor id="6" name="David Ehlert" initials="DE [2]" lastIdx="19" clrIdx="5">
    <p:extLst>
      <p:ext uri="{19B8F6BF-5375-455C-9EA6-DF929625EA0E}">
        <p15:presenceInfo xmlns:p15="http://schemas.microsoft.com/office/powerpoint/2012/main" userId="S::david@cognitionstudio.onmicrosoft.com::9a2ad347-d611-4a2d-874a-37f26a9fa3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7E9EB"/>
    <a:srgbClr val="FECAC1"/>
    <a:srgbClr val="0066CC"/>
    <a:srgbClr val="DD571B"/>
    <a:srgbClr val="8C7D37"/>
    <a:srgbClr val="008000"/>
    <a:srgbClr val="8CE1CD"/>
    <a:srgbClr val="80008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26" y="1008"/>
      </p:cViewPr>
      <p:guideLst>
        <p:guide pos="3846"/>
        <p:guide orient="horz" pos="816"/>
        <p:guide orient="horz" pos="21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Anderson" userId="0252788c-939c-414e-a437-44c34ec36c75" providerId="ADAL" clId="{AAF58F33-AF37-4D20-B44C-7BE159EB1CF6}"/>
    <pc:docChg chg="delSld">
      <pc:chgData name="Caitlin Anderson" userId="0252788c-939c-414e-a437-44c34ec36c75" providerId="ADAL" clId="{AAF58F33-AF37-4D20-B44C-7BE159EB1CF6}" dt="2025-10-02T20:27:38.130" v="1" actId="2696"/>
      <pc:docMkLst>
        <pc:docMk/>
      </pc:docMkLst>
      <pc:sldChg chg="del">
        <pc:chgData name="Caitlin Anderson" userId="0252788c-939c-414e-a437-44c34ec36c75" providerId="ADAL" clId="{AAF58F33-AF37-4D20-B44C-7BE159EB1CF6}" dt="2025-10-02T20:27:18.728" v="0" actId="2696"/>
        <pc:sldMkLst>
          <pc:docMk/>
          <pc:sldMk cId="2513207115" sldId="403"/>
        </pc:sldMkLst>
      </pc:sldChg>
      <pc:sldChg chg="del">
        <pc:chgData name="Caitlin Anderson" userId="0252788c-939c-414e-a437-44c34ec36c75" providerId="ADAL" clId="{AAF58F33-AF37-4D20-B44C-7BE159EB1CF6}" dt="2025-10-02T20:27:38.130" v="1" actId="2696"/>
        <pc:sldMkLst>
          <pc:docMk/>
          <pc:sldMk cId="766449421" sldId="42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3037840" cy="466435"/>
          </a:xfrm>
          <a:prstGeom prst="rect">
            <a:avLst/>
          </a:prstGeom>
        </p:spPr>
        <p:txBody>
          <a:bodyPr vert="horz" lIns="93137" tIns="46569" rIns="93137" bIns="46569"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970944" y="4"/>
            <a:ext cx="3037840" cy="466435"/>
          </a:xfrm>
          <a:prstGeom prst="rect">
            <a:avLst/>
          </a:prstGeom>
        </p:spPr>
        <p:txBody>
          <a:bodyPr vert="horz" lIns="93137" tIns="46569" rIns="93137" bIns="46569" rtlCol="0"/>
          <a:lstStyle>
            <a:lvl1pPr algn="r">
              <a:defRPr sz="1200"/>
            </a:lvl1pPr>
          </a:lstStyle>
          <a:p>
            <a:fld id="{E5146C3E-E770-4920-AB7E-4AC4701D5C03}" type="datetimeFigureOut">
              <a:rPr lang="en-US" smtClean="0">
                <a:latin typeface="Arial" panose="020B0604020202020204" pitchFamily="34" charset="0"/>
              </a:rPr>
              <a:t>10/2/2025</a:t>
            </a:fld>
            <a:endParaRPr lang="en-US">
              <a:latin typeface="Arial" panose="020B0604020202020204" pitchFamily="34" charset="0"/>
            </a:endParaRPr>
          </a:p>
        </p:txBody>
      </p:sp>
      <p:sp>
        <p:nvSpPr>
          <p:cNvPr id="4" name="Footer Placeholder 3"/>
          <p:cNvSpPr>
            <a:spLocks noGrp="1"/>
          </p:cNvSpPr>
          <p:nvPr>
            <p:ph type="ftr" sz="quarter" idx="2"/>
          </p:nvPr>
        </p:nvSpPr>
        <p:spPr>
          <a:xfrm>
            <a:off x="1" y="8829972"/>
            <a:ext cx="3037840" cy="466434"/>
          </a:xfrm>
          <a:prstGeom prst="rect">
            <a:avLst/>
          </a:prstGeom>
        </p:spPr>
        <p:txBody>
          <a:bodyPr vert="horz" lIns="93137" tIns="46569" rIns="93137" bIns="46569"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970944" y="8829972"/>
            <a:ext cx="3037840" cy="466434"/>
          </a:xfrm>
          <a:prstGeom prst="rect">
            <a:avLst/>
          </a:prstGeom>
        </p:spPr>
        <p:txBody>
          <a:bodyPr vert="horz" lIns="93137" tIns="46569" rIns="93137" bIns="46569" rtlCol="0" anchor="b"/>
          <a:lstStyle>
            <a:lvl1pPr algn="r">
              <a:defRPr sz="1200"/>
            </a:lvl1pPr>
          </a:lstStyle>
          <a:p>
            <a:fld id="{FC976538-5EA3-48D7-BE81-4AE230B8A37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0697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3037840" cy="466435"/>
          </a:xfrm>
          <a:prstGeom prst="rect">
            <a:avLst/>
          </a:prstGeom>
        </p:spPr>
        <p:txBody>
          <a:bodyPr vert="horz" lIns="93137" tIns="46569" rIns="93137" bIns="46569"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970944" y="4"/>
            <a:ext cx="3037840" cy="466435"/>
          </a:xfrm>
          <a:prstGeom prst="rect">
            <a:avLst/>
          </a:prstGeom>
        </p:spPr>
        <p:txBody>
          <a:bodyPr vert="horz" lIns="93137" tIns="46569" rIns="93137" bIns="46569" rtlCol="0"/>
          <a:lstStyle>
            <a:lvl1pPr algn="r">
              <a:defRPr sz="1200">
                <a:latin typeface="Arial" panose="020B0604020202020204" pitchFamily="34" charset="0"/>
              </a:defRPr>
            </a:lvl1pPr>
          </a:lstStyle>
          <a:p>
            <a:fld id="{63D6B68E-69A1-44DC-82A2-8C6CB5D029A3}" type="datetimeFigureOut">
              <a:rPr lang="en-US" smtClean="0"/>
              <a:pPr/>
              <a:t>10/2/2025</a:t>
            </a:fld>
            <a:endParaRPr lang="en-US"/>
          </a:p>
        </p:txBody>
      </p:sp>
      <p:sp>
        <p:nvSpPr>
          <p:cNvPr id="4" name="Slide Image Placeholder 3"/>
          <p:cNvSpPr>
            <a:spLocks noGrp="1" noRot="1" noChangeAspect="1"/>
          </p:cNvSpPr>
          <p:nvPr>
            <p:ph type="sldImg" idx="2"/>
          </p:nvPr>
        </p:nvSpPr>
        <p:spPr>
          <a:xfrm>
            <a:off x="714375" y="1162050"/>
            <a:ext cx="5581650" cy="3140075"/>
          </a:xfrm>
          <a:prstGeom prst="rect">
            <a:avLst/>
          </a:prstGeom>
          <a:noFill/>
          <a:ln w="12700">
            <a:solidFill>
              <a:prstClr val="black"/>
            </a:solidFill>
          </a:ln>
        </p:spPr>
        <p:txBody>
          <a:bodyPr vert="horz" lIns="93137" tIns="46569" rIns="93137" bIns="46569" rtlCol="0" anchor="ctr"/>
          <a:lstStyle/>
          <a:p>
            <a:endParaRPr lang="en-US"/>
          </a:p>
        </p:txBody>
      </p:sp>
      <p:sp>
        <p:nvSpPr>
          <p:cNvPr id="5" name="Notes Placeholder 4"/>
          <p:cNvSpPr>
            <a:spLocks noGrp="1"/>
          </p:cNvSpPr>
          <p:nvPr>
            <p:ph type="body" sz="quarter" idx="3"/>
          </p:nvPr>
        </p:nvSpPr>
        <p:spPr>
          <a:xfrm>
            <a:off x="701042" y="4473891"/>
            <a:ext cx="5608320" cy="3660459"/>
          </a:xfrm>
          <a:prstGeom prst="rect">
            <a:avLst/>
          </a:prstGeom>
        </p:spPr>
        <p:txBody>
          <a:bodyPr vert="horz" lIns="93137" tIns="46569" rIns="93137" bIns="4656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72"/>
            <a:ext cx="3037840" cy="466434"/>
          </a:xfrm>
          <a:prstGeom prst="rect">
            <a:avLst/>
          </a:prstGeom>
        </p:spPr>
        <p:txBody>
          <a:bodyPr vert="horz" lIns="93137" tIns="46569" rIns="93137" bIns="46569"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0944" y="8829972"/>
            <a:ext cx="3037840" cy="466434"/>
          </a:xfrm>
          <a:prstGeom prst="rect">
            <a:avLst/>
          </a:prstGeom>
        </p:spPr>
        <p:txBody>
          <a:bodyPr vert="horz" lIns="93137" tIns="46569" rIns="93137" bIns="46569" rtlCol="0" anchor="b"/>
          <a:lstStyle>
            <a:lvl1pPr algn="r">
              <a:defRPr sz="1200">
                <a:latin typeface="Arial" panose="020B0604020202020204" pitchFamily="34" charset="0"/>
              </a:defRPr>
            </a:lvl1pPr>
          </a:lstStyle>
          <a:p>
            <a:fld id="{5AA0C7C3-BBA7-4F85-8E34-66FCAAAEA466}" type="slidenum">
              <a:rPr lang="en-US" smtClean="0"/>
              <a:pPr/>
              <a:t>‹#›</a:t>
            </a:fld>
            <a:endParaRPr lang="en-US"/>
          </a:p>
        </p:txBody>
      </p:sp>
    </p:spTree>
    <p:extLst>
      <p:ext uri="{BB962C8B-B14F-4D97-AF65-F5344CB8AC3E}">
        <p14:creationId xmlns:p14="http://schemas.microsoft.com/office/powerpoint/2010/main" val="2414763779"/>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2</a:t>
            </a:fld>
            <a:endParaRPr lang="en-US"/>
          </a:p>
        </p:txBody>
      </p:sp>
    </p:spTree>
    <p:extLst>
      <p:ext uri="{BB962C8B-B14F-4D97-AF65-F5344CB8AC3E}">
        <p14:creationId xmlns:p14="http://schemas.microsoft.com/office/powerpoint/2010/main" val="127071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35</a:t>
            </a:fld>
            <a:endParaRPr lang="en-US"/>
          </a:p>
        </p:txBody>
      </p:sp>
    </p:spTree>
    <p:extLst>
      <p:ext uri="{BB962C8B-B14F-4D97-AF65-F5344CB8AC3E}">
        <p14:creationId xmlns:p14="http://schemas.microsoft.com/office/powerpoint/2010/main" val="1466372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developer there is also the liquid class editor and the labware editor… add here or make a separate module? </a:t>
            </a:r>
          </a:p>
        </p:txBody>
      </p:sp>
      <p:sp>
        <p:nvSpPr>
          <p:cNvPr id="4" name="Slide Number Placeholder 3"/>
          <p:cNvSpPr>
            <a:spLocks noGrp="1"/>
          </p:cNvSpPr>
          <p:nvPr>
            <p:ph type="sldNum" sz="quarter" idx="5"/>
          </p:nvPr>
        </p:nvSpPr>
        <p:spPr/>
        <p:txBody>
          <a:bodyPr/>
          <a:lstStyle/>
          <a:p>
            <a:fld id="{5AA0C7C3-BBA7-4F85-8E34-66FCAAAEA466}" type="slidenum">
              <a:rPr lang="en-US" smtClean="0"/>
              <a:pPr/>
              <a:t>8</a:t>
            </a:fld>
            <a:endParaRPr lang="en-US"/>
          </a:p>
        </p:txBody>
      </p:sp>
    </p:spTree>
    <p:extLst>
      <p:ext uri="{BB962C8B-B14F-4D97-AF65-F5344CB8AC3E}">
        <p14:creationId xmlns:p14="http://schemas.microsoft.com/office/powerpoint/2010/main" val="97725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16</a:t>
            </a:fld>
            <a:endParaRPr lang="en-US"/>
          </a:p>
        </p:txBody>
      </p:sp>
    </p:spTree>
    <p:extLst>
      <p:ext uri="{BB962C8B-B14F-4D97-AF65-F5344CB8AC3E}">
        <p14:creationId xmlns:p14="http://schemas.microsoft.com/office/powerpoint/2010/main" val="340934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17</a:t>
            </a:fld>
            <a:endParaRPr lang="en-US"/>
          </a:p>
        </p:txBody>
      </p:sp>
    </p:spTree>
    <p:extLst>
      <p:ext uri="{BB962C8B-B14F-4D97-AF65-F5344CB8AC3E}">
        <p14:creationId xmlns:p14="http://schemas.microsoft.com/office/powerpoint/2010/main" val="1656274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18</a:t>
            </a:fld>
            <a:endParaRPr lang="en-US"/>
          </a:p>
        </p:txBody>
      </p:sp>
    </p:spTree>
    <p:extLst>
      <p:ext uri="{BB962C8B-B14F-4D97-AF65-F5344CB8AC3E}">
        <p14:creationId xmlns:p14="http://schemas.microsoft.com/office/powerpoint/2010/main" val="118454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set of tips will vary depending on the deck. We can document exactly which is the last one here once we have finalized the deck layout. </a:t>
            </a:r>
          </a:p>
        </p:txBody>
      </p:sp>
      <p:sp>
        <p:nvSpPr>
          <p:cNvPr id="4" name="Slide Number Placeholder 3"/>
          <p:cNvSpPr>
            <a:spLocks noGrp="1"/>
          </p:cNvSpPr>
          <p:nvPr>
            <p:ph type="sldNum" sz="quarter" idx="5"/>
          </p:nvPr>
        </p:nvSpPr>
        <p:spPr/>
        <p:txBody>
          <a:bodyPr/>
          <a:lstStyle/>
          <a:p>
            <a:fld id="{5AA0C7C3-BBA7-4F85-8E34-66FCAAAEA466}" type="slidenum">
              <a:rPr lang="en-US" smtClean="0"/>
              <a:pPr/>
              <a:t>20</a:t>
            </a:fld>
            <a:endParaRPr lang="en-US"/>
          </a:p>
        </p:txBody>
      </p:sp>
    </p:spTree>
    <p:extLst>
      <p:ext uri="{BB962C8B-B14F-4D97-AF65-F5344CB8AC3E}">
        <p14:creationId xmlns:p14="http://schemas.microsoft.com/office/powerpoint/2010/main" val="110194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27</a:t>
            </a:fld>
            <a:endParaRPr lang="en-US"/>
          </a:p>
        </p:txBody>
      </p:sp>
    </p:spTree>
    <p:extLst>
      <p:ext uri="{BB962C8B-B14F-4D97-AF65-F5344CB8AC3E}">
        <p14:creationId xmlns:p14="http://schemas.microsoft.com/office/powerpoint/2010/main" val="292759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A0C7C3-BBA7-4F85-8E34-66FCAAAEA466}" type="slidenum">
              <a:rPr lang="en-US" smtClean="0"/>
              <a:pPr/>
              <a:t>30</a:t>
            </a:fld>
            <a:endParaRPr lang="en-US"/>
          </a:p>
        </p:txBody>
      </p:sp>
    </p:spTree>
    <p:extLst>
      <p:ext uri="{BB962C8B-B14F-4D97-AF65-F5344CB8AC3E}">
        <p14:creationId xmlns:p14="http://schemas.microsoft.com/office/powerpoint/2010/main" val="174922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set of tips will vary depending on the deck. We can document exactly which is the last one here once we have finalized the deck layout. </a:t>
            </a:r>
          </a:p>
        </p:txBody>
      </p:sp>
      <p:sp>
        <p:nvSpPr>
          <p:cNvPr id="4" name="Slide Number Placeholder 3"/>
          <p:cNvSpPr>
            <a:spLocks noGrp="1"/>
          </p:cNvSpPr>
          <p:nvPr>
            <p:ph type="sldNum" sz="quarter" idx="5"/>
          </p:nvPr>
        </p:nvSpPr>
        <p:spPr/>
        <p:txBody>
          <a:bodyPr/>
          <a:lstStyle/>
          <a:p>
            <a:fld id="{5AA0C7C3-BBA7-4F85-8E34-66FCAAAEA466}" type="slidenum">
              <a:rPr lang="en-US" smtClean="0"/>
              <a:pPr/>
              <a:t>32</a:t>
            </a:fld>
            <a:endParaRPr lang="en-US"/>
          </a:p>
        </p:txBody>
      </p:sp>
    </p:spTree>
    <p:extLst>
      <p:ext uri="{BB962C8B-B14F-4D97-AF65-F5344CB8AC3E}">
        <p14:creationId xmlns:p14="http://schemas.microsoft.com/office/powerpoint/2010/main" val="75577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7.pn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6C5F52B4-B5A4-4EDA-ACCC-CC9704C27B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133"/>
          <a:stretch/>
        </p:blipFill>
        <p:spPr>
          <a:xfrm>
            <a:off x="2848447" y="464374"/>
            <a:ext cx="9156700" cy="4546093"/>
          </a:xfrm>
          <a:prstGeom prst="rect">
            <a:avLst/>
          </a:prstGeom>
        </p:spPr>
      </p:pic>
      <p:sp>
        <p:nvSpPr>
          <p:cNvPr id="3" name="Title 2">
            <a:extLst>
              <a:ext uri="{FF2B5EF4-FFF2-40B4-BE49-F238E27FC236}">
                <a16:creationId xmlns:a16="http://schemas.microsoft.com/office/drawing/2014/main" id="{FBE5CC8B-1B04-4BB1-B858-C7DCCABFD7BA}"/>
              </a:ext>
            </a:extLst>
          </p:cNvPr>
          <p:cNvSpPr>
            <a:spLocks noGrp="1"/>
          </p:cNvSpPr>
          <p:nvPr>
            <p:ph type="title" hasCustomPrompt="1"/>
          </p:nvPr>
        </p:nvSpPr>
        <p:spPr>
          <a:xfrm>
            <a:off x="629726" y="4020915"/>
            <a:ext cx="7174334" cy="840230"/>
          </a:xfrm>
        </p:spPr>
        <p:txBody>
          <a:bodyPr anchor="b">
            <a:spAutoFit/>
          </a:bodyPr>
          <a:lstStyle>
            <a:lvl1pPr marL="0" algn="l" defTabSz="914400" rtl="0" eaLnBrk="1" latinLnBrk="0" hangingPunct="1">
              <a:defRPr lang="en-US" sz="5400" b="1" kern="1200" dirty="0">
                <a:solidFill>
                  <a:schemeClr val="tx1"/>
                </a:solidFill>
                <a:latin typeface="+mj-lt"/>
                <a:ea typeface="+mn-ea"/>
                <a:cs typeface="+mn-cs"/>
              </a:defRPr>
            </a:lvl1pPr>
          </a:lstStyle>
          <a:p>
            <a:r>
              <a:rPr lang="en-US"/>
              <a:t>Click to edit title</a:t>
            </a:r>
          </a:p>
        </p:txBody>
      </p:sp>
      <p:sp>
        <p:nvSpPr>
          <p:cNvPr id="5" name="Text Placeholder 4">
            <a:extLst>
              <a:ext uri="{FF2B5EF4-FFF2-40B4-BE49-F238E27FC236}">
                <a16:creationId xmlns:a16="http://schemas.microsoft.com/office/drawing/2014/main" id="{CBBB0AD6-17F9-458C-B208-CB5439E60707}"/>
              </a:ext>
            </a:extLst>
          </p:cNvPr>
          <p:cNvSpPr>
            <a:spLocks noGrp="1"/>
          </p:cNvSpPr>
          <p:nvPr>
            <p:ph type="body" sz="quarter" idx="10" hasCustomPrompt="1"/>
          </p:nvPr>
        </p:nvSpPr>
        <p:spPr>
          <a:xfrm>
            <a:off x="656885" y="5475078"/>
            <a:ext cx="3311525" cy="341632"/>
          </a:xfrm>
        </p:spPr>
        <p:txBody>
          <a:bodyPr anchor="ctr" anchorCtr="0">
            <a:spAutoFit/>
          </a:bodyPr>
          <a:lstStyle>
            <a:lvl1pPr marL="0" indent="0" algn="l" defTabSz="914400" rtl="0" eaLnBrk="1" latinLnBrk="0" hangingPunct="1">
              <a:buNone/>
              <a:defRPr lang="en-US" sz="1800" kern="1200" dirty="0" smtClean="0">
                <a:solidFill>
                  <a:schemeClr val="tx1">
                    <a:lumMod val="75000"/>
                    <a:lumOff val="25000"/>
                  </a:schemeClr>
                </a:solidFill>
                <a:latin typeface="+mn-lt"/>
                <a:ea typeface="+mn-ea"/>
                <a:cs typeface="+mn-cs"/>
              </a:defRPr>
            </a:lvl1pPr>
            <a:lvl2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2pPr>
            <a:lvl3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3pPr>
            <a:lvl4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4pPr>
            <a:lvl5pPr marL="0" algn="l" defTabSz="914400" rtl="0" eaLnBrk="1" latinLnBrk="0" hangingPunct="1">
              <a:defRPr lang="en-US" sz="1800" kern="1200" dirty="0">
                <a:solidFill>
                  <a:schemeClr val="bg1"/>
                </a:solidFill>
                <a:latin typeface="Museo Sans 300" panose="02000000000000000000" pitchFamily="50" charset="0"/>
                <a:ea typeface="+mn-ea"/>
                <a:cs typeface="+mn-cs"/>
              </a:defRPr>
            </a:lvl5pPr>
          </a:lstStyle>
          <a:p>
            <a:pPr lvl="0"/>
            <a:r>
              <a:rPr lang="en-US"/>
              <a:t>Click to add Date</a:t>
            </a:r>
          </a:p>
        </p:txBody>
      </p:sp>
      <p:sp>
        <p:nvSpPr>
          <p:cNvPr id="38" name="Freeform: Shape 37">
            <a:extLst>
              <a:ext uri="{FF2B5EF4-FFF2-40B4-BE49-F238E27FC236}">
                <a16:creationId xmlns:a16="http://schemas.microsoft.com/office/drawing/2014/main" id="{873E3402-458D-457E-B7BA-66A07273C84A}"/>
              </a:ext>
            </a:extLst>
          </p:cNvPr>
          <p:cNvSpPr/>
          <p:nvPr/>
        </p:nvSpPr>
        <p:spPr>
          <a:xfrm>
            <a:off x="651157" y="4964198"/>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931B33A-1E8B-4953-9D8D-AA65500AE804}"/>
              </a:ext>
            </a:extLst>
          </p:cNvPr>
          <p:cNvSpPr/>
          <p:nvPr userDrawn="1"/>
        </p:nvSpPr>
        <p:spPr>
          <a:xfrm>
            <a:off x="3990677" y="176327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323C5AF1-ACDE-4F56-A6B2-80E9D4E0E8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983" y="1766812"/>
            <a:ext cx="1753132" cy="1247992"/>
          </a:xfrm>
          <a:prstGeom prst="rect">
            <a:avLst/>
          </a:prstGeom>
        </p:spPr>
      </p:pic>
      <p:sp>
        <p:nvSpPr>
          <p:cNvPr id="9" name="Freeform: Shape 8">
            <a:extLst>
              <a:ext uri="{FF2B5EF4-FFF2-40B4-BE49-F238E27FC236}">
                <a16:creationId xmlns:a16="http://schemas.microsoft.com/office/drawing/2014/main" id="{4C154D02-1085-4120-ABD0-6EA35B30A1C7}"/>
              </a:ext>
            </a:extLst>
          </p:cNvPr>
          <p:cNvSpPr/>
          <p:nvPr userDrawn="1"/>
        </p:nvSpPr>
        <p:spPr>
          <a:xfrm>
            <a:off x="7756918" y="265051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874C9B3-A0A6-4861-A5BB-AA992BF39ABC}"/>
              </a:ext>
            </a:extLst>
          </p:cNvPr>
          <p:cNvSpPr/>
          <p:nvPr userDrawn="1"/>
        </p:nvSpPr>
        <p:spPr>
          <a:xfrm>
            <a:off x="9965963" y="2686729"/>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D24F8D-4317-41E1-A0CC-B8F46EFBFA6B}"/>
              </a:ext>
            </a:extLst>
          </p:cNvPr>
          <p:cNvSpPr/>
          <p:nvPr userDrawn="1"/>
        </p:nvSpPr>
        <p:spPr>
          <a:xfrm>
            <a:off x="9268846" y="2415125"/>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Tree>
    <p:extLst>
      <p:ext uri="{BB962C8B-B14F-4D97-AF65-F5344CB8AC3E}">
        <p14:creationId xmlns:p14="http://schemas.microsoft.com/office/powerpoint/2010/main" val="300582022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3" descr="image1.jpg"/>
          <p:cNvPicPr>
            <a:picLocks noChangeAspect="1"/>
          </p:cNvPicPr>
          <p:nvPr userDrawn="1"/>
        </p:nvPicPr>
        <p:blipFill>
          <a:blip r:embed="rId2" cstate="print">
            <a:grayscl/>
            <a:lum bright="38000"/>
            <a:extLst>
              <a:ext uri="{28A0092B-C50C-407E-A947-70E740481C1C}">
                <a14:useLocalDpi xmlns:a14="http://schemas.microsoft.com/office/drawing/2010/main" val="0"/>
              </a:ext>
            </a:extLst>
          </a:blip>
          <a:srcRect/>
          <a:stretch>
            <a:fillRect/>
          </a:stretch>
        </p:blipFill>
        <p:spPr bwMode="auto">
          <a:xfrm>
            <a:off x="0" y="1"/>
            <a:ext cx="12192000" cy="6235700"/>
          </a:xfrm>
          <a:prstGeom prst="rect">
            <a:avLst/>
          </a:prstGeom>
          <a:noFill/>
          <a:ln w="9525">
            <a:noFill/>
            <a:miter lim="800000"/>
            <a:headEnd/>
            <a:tailEnd/>
          </a:ln>
        </p:spPr>
      </p:pic>
    </p:spTree>
    <p:extLst>
      <p:ext uri="{BB962C8B-B14F-4D97-AF65-F5344CB8AC3E}">
        <p14:creationId xmlns:p14="http://schemas.microsoft.com/office/powerpoint/2010/main" val="998197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39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727" y="406399"/>
            <a:ext cx="11417900" cy="861775"/>
          </a:xfrm>
          <a:prstGeom prst="rect">
            <a:avLst/>
          </a:prstGeom>
          <a:ln>
            <a:noFill/>
          </a:ln>
        </p:spPr>
        <p:txBody>
          <a:bodyPr/>
          <a:lstStyle/>
          <a:p>
            <a:r>
              <a:rPr lang="en-US"/>
              <a:t>Click to edit Master title style</a:t>
            </a:r>
          </a:p>
        </p:txBody>
      </p:sp>
      <p:sp>
        <p:nvSpPr>
          <p:cNvPr id="3" name="Content Placeholder 2"/>
          <p:cNvSpPr>
            <a:spLocks noGrp="1"/>
          </p:cNvSpPr>
          <p:nvPr>
            <p:ph idx="1"/>
          </p:nvPr>
        </p:nvSpPr>
        <p:spPr>
          <a:xfrm>
            <a:off x="388180" y="1390733"/>
            <a:ext cx="11408225" cy="4525963"/>
          </a:xfrm>
          <a:prstGeom prst="rect">
            <a:avLst/>
          </a:prstGeom>
          <a:ln>
            <a:noFill/>
          </a:ln>
        </p:spPr>
        <p:txBody>
          <a:bodyPr/>
          <a:lstStyle>
            <a:lvl2pPr>
              <a:defRPr>
                <a:solidFill>
                  <a:schemeClr val="accent3">
                    <a:lumMod val="75000"/>
                  </a:schemeClr>
                </a:solidFill>
              </a:defRPr>
            </a:lvl2pPr>
            <a:lvl3pPr>
              <a:buSzPct val="65000"/>
              <a:buFontTx/>
              <a:buBlip>
                <a:blip r:embed="rId2"/>
              </a:buBlip>
              <a:defRPr>
                <a:solidFill>
                  <a:schemeClr val="accent3">
                    <a:lumMod val="75000"/>
                  </a:schemeClr>
                </a:solidFill>
              </a:defRPr>
            </a:lvl3pPr>
            <a:lvl4pPr>
              <a:defRPr>
                <a:solidFill>
                  <a:schemeClr val="accent3">
                    <a:lumMod val="75000"/>
                  </a:schemeClr>
                </a:solidFill>
              </a:defRPr>
            </a:lvl4pPr>
            <a:lvl5pPr>
              <a:defRPr>
                <a:solidFill>
                  <a:schemeClr val="accent3">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939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 Yellow Bullets">
    <p:spTree>
      <p:nvGrpSpPr>
        <p:cNvPr id="1" name=""/>
        <p:cNvGrpSpPr/>
        <p:nvPr/>
      </p:nvGrpSpPr>
      <p:grpSpPr>
        <a:xfrm>
          <a:off x="0" y="0"/>
          <a:ext cx="0" cy="0"/>
          <a:chOff x="0" y="0"/>
          <a:chExt cx="0" cy="0"/>
        </a:xfrm>
      </p:grpSpPr>
      <p:sp>
        <p:nvSpPr>
          <p:cNvPr id="2" name="Title 1"/>
          <p:cNvSpPr>
            <a:spLocks noGrp="1"/>
          </p:cNvSpPr>
          <p:nvPr>
            <p:ph type="title"/>
          </p:nvPr>
        </p:nvSpPr>
        <p:spPr>
          <a:xfrm>
            <a:off x="396727" y="406399"/>
            <a:ext cx="11417900" cy="861775"/>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96727" y="1600201"/>
            <a:ext cx="5384800" cy="4525963"/>
          </a:xfrm>
          <a:prstGeom prst="rect">
            <a:avLst/>
          </a:prstGeom>
        </p:spPr>
        <p:txBody>
          <a:bodyPr/>
          <a:lstStyle>
            <a:lvl1pPr marL="0" indent="0">
              <a:defRPr sz="2667"/>
            </a:lvl1pPr>
            <a:lvl2pPr marL="609585" indent="-309026">
              <a:buFontTx/>
              <a:buBlip>
                <a:blip r:embed="rId2"/>
              </a:buBlip>
              <a:defRPr sz="2400"/>
            </a:lvl2pPr>
            <a:lvl3pPr marL="842412" indent="-230712">
              <a:buFontTx/>
              <a:buBlip>
                <a:blip r:embed="rId3"/>
              </a:buBlip>
              <a:defRPr sz="2400"/>
            </a:lvl3pPr>
            <a:lvl4pPr marL="1140855" indent="-309026">
              <a:defRPr sz="2400"/>
            </a:lvl4pPr>
            <a:lvl5pPr marL="1451997" indent="-309026">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0689" y="1600201"/>
            <a:ext cx="5384800" cy="4525963"/>
          </a:xfrm>
          <a:prstGeom prst="rect">
            <a:avLst/>
          </a:prstGeom>
        </p:spPr>
        <p:txBody>
          <a:bodyPr/>
          <a:lstStyle>
            <a:lvl1pPr marL="0" indent="0">
              <a:defRPr sz="2667"/>
            </a:lvl1pPr>
            <a:lvl2pPr marL="609585" indent="-309026">
              <a:buFontTx/>
              <a:buBlip>
                <a:blip r:embed="rId2"/>
              </a:buBlip>
              <a:defRPr sz="2400"/>
            </a:lvl2pPr>
            <a:lvl3pPr marL="842412" indent="-230712">
              <a:buFontTx/>
              <a:buBlip>
                <a:blip r:embed="rId3"/>
              </a:buBlip>
              <a:defRPr sz="2400"/>
            </a:lvl3pPr>
            <a:lvl4pPr marL="1140855" indent="-309026">
              <a:defRPr sz="2400"/>
            </a:lvl4pPr>
            <a:lvl5pPr marL="1451997" indent="-309026">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396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96727" y="206374"/>
            <a:ext cx="11417900" cy="861775"/>
          </a:xfrm>
          <a:ln>
            <a:noFill/>
          </a:ln>
        </p:spPr>
        <p:txBody>
          <a:bodyPr/>
          <a:lstStyle/>
          <a:p>
            <a:r>
              <a:rPr lang="en-US"/>
              <a:t>Charts</a:t>
            </a:r>
          </a:p>
        </p:txBody>
      </p:sp>
      <p:sp>
        <p:nvSpPr>
          <p:cNvPr id="4" name="TextBox 3"/>
          <p:cNvSpPr txBox="1"/>
          <p:nvPr userDrawn="1"/>
        </p:nvSpPr>
        <p:spPr>
          <a:xfrm>
            <a:off x="414694" y="857633"/>
            <a:ext cx="3770135" cy="379656"/>
          </a:xfrm>
          <a:prstGeom prst="rect">
            <a:avLst/>
          </a:prstGeom>
          <a:noFill/>
        </p:spPr>
        <p:txBody>
          <a:bodyPr wrap="none" rtlCol="0">
            <a:spAutoFit/>
          </a:bodyPr>
          <a:lstStyle/>
          <a:p>
            <a:r>
              <a:rPr lang="en-US" sz="1867">
                <a:latin typeface="Calibri"/>
              </a:rPr>
              <a:t>Same layout, different color schemes</a:t>
            </a:r>
          </a:p>
        </p:txBody>
      </p:sp>
    </p:spTree>
    <p:extLst>
      <p:ext uri="{BB962C8B-B14F-4D97-AF65-F5344CB8AC3E}">
        <p14:creationId xmlns:p14="http://schemas.microsoft.com/office/powerpoint/2010/main" val="3811481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0827" y="2520949"/>
            <a:ext cx="11417900" cy="861775"/>
          </a:xfrm>
        </p:spPr>
        <p:txBody>
          <a:bodyPr/>
          <a:lstStyle>
            <a:lvl1pPr>
              <a:defRPr baseline="0"/>
            </a:lvl1pPr>
          </a:lstStyle>
          <a:p>
            <a:r>
              <a:rPr lang="en-US"/>
              <a:t>Click to edit section title</a:t>
            </a:r>
          </a:p>
        </p:txBody>
      </p:sp>
      <p:sp>
        <p:nvSpPr>
          <p:cNvPr id="5" name="Rectangle 13"/>
          <p:cNvSpPr>
            <a:spLocks noChangeArrowheads="1"/>
          </p:cNvSpPr>
          <p:nvPr userDrawn="1"/>
        </p:nvSpPr>
        <p:spPr bwMode="auto">
          <a:xfrm>
            <a:off x="228600" y="6415088"/>
            <a:ext cx="6096000" cy="256545"/>
          </a:xfrm>
          <a:prstGeom prst="rect">
            <a:avLst/>
          </a:prstGeom>
          <a:noFill/>
          <a:ln w="9525">
            <a:noFill/>
            <a:miter lim="800000"/>
            <a:headEnd/>
            <a:tailEnd/>
          </a:ln>
        </p:spPr>
        <p:txBody>
          <a:bodyPr>
            <a:spAutoFit/>
          </a:bodyPr>
          <a:lstStyle/>
          <a:p>
            <a:r>
              <a:rPr lang="en-US" sz="1067">
                <a:solidFill>
                  <a:schemeClr val="tx1">
                    <a:lumMod val="75000"/>
                  </a:schemeClr>
                </a:solidFill>
                <a:latin typeface="Calibri" charset="0"/>
              </a:rPr>
              <a:t>Copyright © 2019</a:t>
            </a:r>
            <a:r>
              <a:rPr lang="en-US" sz="1067" baseline="0">
                <a:solidFill>
                  <a:schemeClr val="tx1">
                    <a:lumMod val="75000"/>
                  </a:schemeClr>
                </a:solidFill>
                <a:latin typeface="Calibri" charset="0"/>
              </a:rPr>
              <a:t> </a:t>
            </a:r>
            <a:r>
              <a:rPr lang="en-US" sz="1067">
                <a:solidFill>
                  <a:schemeClr val="tx1">
                    <a:lumMod val="75000"/>
                  </a:schemeClr>
                </a:solidFill>
                <a:latin typeface="Calibri" charset="0"/>
              </a:rPr>
              <a:t>Intellectual Ventures Management, LLC (IV). All rights reserved.</a:t>
            </a:r>
          </a:p>
        </p:txBody>
      </p:sp>
    </p:spTree>
    <p:extLst>
      <p:ext uri="{BB962C8B-B14F-4D97-AF65-F5344CB8AC3E}">
        <p14:creationId xmlns:p14="http://schemas.microsoft.com/office/powerpoint/2010/main" val="3434548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6C5F52B4-B5A4-4EDA-ACCC-CC9704C27B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133"/>
          <a:stretch/>
        </p:blipFill>
        <p:spPr>
          <a:xfrm>
            <a:off x="2848447" y="464374"/>
            <a:ext cx="9156700" cy="4546093"/>
          </a:xfrm>
          <a:prstGeom prst="rect">
            <a:avLst/>
          </a:prstGeom>
        </p:spPr>
      </p:pic>
      <p:sp>
        <p:nvSpPr>
          <p:cNvPr id="3" name="Title 2">
            <a:extLst>
              <a:ext uri="{FF2B5EF4-FFF2-40B4-BE49-F238E27FC236}">
                <a16:creationId xmlns:a16="http://schemas.microsoft.com/office/drawing/2014/main" id="{FBE5CC8B-1B04-4BB1-B858-C7DCCABFD7BA}"/>
              </a:ext>
            </a:extLst>
          </p:cNvPr>
          <p:cNvSpPr>
            <a:spLocks noGrp="1"/>
          </p:cNvSpPr>
          <p:nvPr>
            <p:ph type="title" hasCustomPrompt="1"/>
          </p:nvPr>
        </p:nvSpPr>
        <p:spPr>
          <a:xfrm>
            <a:off x="629726" y="4020915"/>
            <a:ext cx="7174334" cy="840230"/>
          </a:xfrm>
        </p:spPr>
        <p:txBody>
          <a:bodyPr anchor="b">
            <a:spAutoFit/>
          </a:bodyPr>
          <a:lstStyle>
            <a:lvl1pPr marL="0" algn="l" defTabSz="914400" rtl="0" eaLnBrk="1" latinLnBrk="0" hangingPunct="1">
              <a:defRPr lang="en-US" sz="5400" b="1" kern="1200" dirty="0">
                <a:solidFill>
                  <a:schemeClr val="tx1"/>
                </a:solidFill>
                <a:latin typeface="+mj-lt"/>
                <a:ea typeface="+mn-ea"/>
                <a:cs typeface="+mn-cs"/>
              </a:defRPr>
            </a:lvl1pPr>
          </a:lstStyle>
          <a:p>
            <a:r>
              <a:rPr lang="en-US"/>
              <a:t>Click to edit title</a:t>
            </a:r>
          </a:p>
        </p:txBody>
      </p:sp>
      <p:sp>
        <p:nvSpPr>
          <p:cNvPr id="5" name="Text Placeholder 4">
            <a:extLst>
              <a:ext uri="{FF2B5EF4-FFF2-40B4-BE49-F238E27FC236}">
                <a16:creationId xmlns:a16="http://schemas.microsoft.com/office/drawing/2014/main" id="{CBBB0AD6-17F9-458C-B208-CB5439E60707}"/>
              </a:ext>
            </a:extLst>
          </p:cNvPr>
          <p:cNvSpPr>
            <a:spLocks noGrp="1"/>
          </p:cNvSpPr>
          <p:nvPr>
            <p:ph type="body" sz="quarter" idx="10" hasCustomPrompt="1"/>
          </p:nvPr>
        </p:nvSpPr>
        <p:spPr>
          <a:xfrm>
            <a:off x="656885" y="5475078"/>
            <a:ext cx="3311525" cy="341632"/>
          </a:xfrm>
        </p:spPr>
        <p:txBody>
          <a:bodyPr anchor="ctr" anchorCtr="0">
            <a:spAutoFit/>
          </a:bodyPr>
          <a:lstStyle>
            <a:lvl1pPr marL="0" indent="0" algn="l" defTabSz="914400" rtl="0" eaLnBrk="1" latinLnBrk="0" hangingPunct="1">
              <a:buNone/>
              <a:defRPr lang="en-US" sz="1800" kern="1200" dirty="0" smtClean="0">
                <a:solidFill>
                  <a:schemeClr val="bg2"/>
                </a:solidFill>
                <a:latin typeface="+mn-lt"/>
                <a:ea typeface="+mn-ea"/>
                <a:cs typeface="+mn-cs"/>
              </a:defRPr>
            </a:lvl1pPr>
            <a:lvl2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2pPr>
            <a:lvl3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3pPr>
            <a:lvl4pPr marL="0" algn="l" defTabSz="914400" rtl="0" eaLnBrk="1" latinLnBrk="0" hangingPunct="1">
              <a:defRPr lang="en-US" sz="1800" kern="1200" dirty="0" smtClean="0">
                <a:solidFill>
                  <a:schemeClr val="bg1"/>
                </a:solidFill>
                <a:latin typeface="Museo Sans 300" panose="02000000000000000000" pitchFamily="50" charset="0"/>
                <a:ea typeface="+mn-ea"/>
                <a:cs typeface="+mn-cs"/>
              </a:defRPr>
            </a:lvl4pPr>
            <a:lvl5pPr marL="0" algn="l" defTabSz="914400" rtl="0" eaLnBrk="1" latinLnBrk="0" hangingPunct="1">
              <a:defRPr lang="en-US" sz="1800" kern="1200" dirty="0">
                <a:solidFill>
                  <a:schemeClr val="bg1"/>
                </a:solidFill>
                <a:latin typeface="Museo Sans 300" panose="02000000000000000000" pitchFamily="50" charset="0"/>
                <a:ea typeface="+mn-ea"/>
                <a:cs typeface="+mn-cs"/>
              </a:defRPr>
            </a:lvl5pPr>
          </a:lstStyle>
          <a:p>
            <a:pPr lvl="0"/>
            <a:r>
              <a:rPr lang="en-US"/>
              <a:t>Click to add Date</a:t>
            </a:r>
          </a:p>
        </p:txBody>
      </p:sp>
      <p:sp>
        <p:nvSpPr>
          <p:cNvPr id="38" name="Freeform: Shape 37">
            <a:extLst>
              <a:ext uri="{FF2B5EF4-FFF2-40B4-BE49-F238E27FC236}">
                <a16:creationId xmlns:a16="http://schemas.microsoft.com/office/drawing/2014/main" id="{873E3402-458D-457E-B7BA-66A07273C84A}"/>
              </a:ext>
            </a:extLst>
          </p:cNvPr>
          <p:cNvSpPr/>
          <p:nvPr/>
        </p:nvSpPr>
        <p:spPr>
          <a:xfrm>
            <a:off x="651157" y="4964198"/>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931B33A-1E8B-4953-9D8D-AA65500AE804}"/>
              </a:ext>
            </a:extLst>
          </p:cNvPr>
          <p:cNvSpPr/>
          <p:nvPr userDrawn="1"/>
        </p:nvSpPr>
        <p:spPr>
          <a:xfrm>
            <a:off x="3990677" y="176327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323C5AF1-ACDE-4F56-A6B2-80E9D4E0E8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983" y="1766812"/>
            <a:ext cx="1753132" cy="1247992"/>
          </a:xfrm>
          <a:prstGeom prst="rect">
            <a:avLst/>
          </a:prstGeom>
        </p:spPr>
      </p:pic>
      <p:sp>
        <p:nvSpPr>
          <p:cNvPr id="9" name="Freeform: Shape 8">
            <a:extLst>
              <a:ext uri="{FF2B5EF4-FFF2-40B4-BE49-F238E27FC236}">
                <a16:creationId xmlns:a16="http://schemas.microsoft.com/office/drawing/2014/main" id="{4C154D02-1085-4120-ABD0-6EA35B30A1C7}"/>
              </a:ext>
            </a:extLst>
          </p:cNvPr>
          <p:cNvSpPr/>
          <p:nvPr userDrawn="1"/>
        </p:nvSpPr>
        <p:spPr>
          <a:xfrm>
            <a:off x="7756918" y="265051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874C9B3-A0A6-4861-A5BB-AA992BF39ABC}"/>
              </a:ext>
            </a:extLst>
          </p:cNvPr>
          <p:cNvSpPr/>
          <p:nvPr userDrawn="1"/>
        </p:nvSpPr>
        <p:spPr>
          <a:xfrm>
            <a:off x="9965963" y="2686729"/>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D24F8D-4317-41E1-A0CC-B8F46EFBFA6B}"/>
              </a:ext>
            </a:extLst>
          </p:cNvPr>
          <p:cNvSpPr/>
          <p:nvPr userDrawn="1"/>
        </p:nvSpPr>
        <p:spPr>
          <a:xfrm>
            <a:off x="9268846" y="2415125"/>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Tree>
    <p:extLst>
      <p:ext uri="{BB962C8B-B14F-4D97-AF65-F5344CB8AC3E}">
        <p14:creationId xmlns:p14="http://schemas.microsoft.com/office/powerpoint/2010/main" val="37686341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sion/Positioning ">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D9D90B73-1736-4B66-9ED3-690B13A2D234}"/>
              </a:ext>
            </a:extLst>
          </p:cNvPr>
          <p:cNvSpPr/>
          <p:nvPr userDrawn="1"/>
        </p:nvSpPr>
        <p:spPr>
          <a:xfrm>
            <a:off x="0" y="-1"/>
            <a:ext cx="12201525" cy="206300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C9E1F83-A987-44A4-BB4D-833D924E2105}"/>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44" name="Graphic 43">
            <a:extLst>
              <a:ext uri="{FF2B5EF4-FFF2-40B4-BE49-F238E27FC236}">
                <a16:creationId xmlns:a16="http://schemas.microsoft.com/office/drawing/2014/main" id="{BB5598FC-4E93-48E1-80BF-FC4BC6356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
        <p:nvSpPr>
          <p:cNvPr id="47" name="Text Placeholder 46">
            <a:extLst>
              <a:ext uri="{FF2B5EF4-FFF2-40B4-BE49-F238E27FC236}">
                <a16:creationId xmlns:a16="http://schemas.microsoft.com/office/drawing/2014/main" id="{B6B3B643-6537-4319-A315-3F239FC24469}"/>
              </a:ext>
            </a:extLst>
          </p:cNvPr>
          <p:cNvSpPr>
            <a:spLocks noGrp="1"/>
          </p:cNvSpPr>
          <p:nvPr>
            <p:ph type="body" sz="quarter" idx="11" hasCustomPrompt="1"/>
          </p:nvPr>
        </p:nvSpPr>
        <p:spPr>
          <a:xfrm>
            <a:off x="463969" y="2527304"/>
            <a:ext cx="11277600" cy="1175199"/>
          </a:xfrm>
        </p:spPr>
        <p:txBody>
          <a:bodyPr/>
          <a:lstStyle>
            <a:lvl1pPr marL="0" indent="0" algn="l" defTabSz="914400" rtl="0" eaLnBrk="1" latinLnBrk="0" hangingPunct="1">
              <a:buNone/>
              <a:defRPr lang="en-US" sz="6600" b="1" kern="1200" dirty="0" smtClean="0">
                <a:solidFill>
                  <a:schemeClr val="tx1"/>
                </a:solidFill>
                <a:latin typeface="+mj-lt"/>
                <a:ea typeface="+mn-ea"/>
                <a:cs typeface="+mn-cs"/>
              </a:defRPr>
            </a:lvl1pPr>
            <a:lvl2pPr marL="0" algn="l" defTabSz="914400" rtl="0" eaLnBrk="1" latinLnBrk="0" hangingPunct="1">
              <a:defRPr lang="en-US" sz="6600" b="1" kern="1200" dirty="0" smtClean="0">
                <a:solidFill>
                  <a:schemeClr val="bg1"/>
                </a:solidFill>
                <a:latin typeface="+mj-lt"/>
                <a:ea typeface="+mn-ea"/>
                <a:cs typeface="+mn-cs"/>
              </a:defRPr>
            </a:lvl2pPr>
            <a:lvl3pPr marL="0" algn="l" defTabSz="914400" rtl="0" eaLnBrk="1" latinLnBrk="0" hangingPunct="1">
              <a:defRPr lang="en-US" sz="6600" b="1" kern="1200" dirty="0" smtClean="0">
                <a:solidFill>
                  <a:schemeClr val="bg1"/>
                </a:solidFill>
                <a:latin typeface="+mj-lt"/>
                <a:ea typeface="+mn-ea"/>
                <a:cs typeface="+mn-cs"/>
              </a:defRPr>
            </a:lvl3pPr>
            <a:lvl4pPr marL="0" algn="l" defTabSz="914400" rtl="0" eaLnBrk="1" latinLnBrk="0" hangingPunct="1">
              <a:defRPr lang="en-US" sz="6600" b="1" kern="1200" dirty="0" smtClean="0">
                <a:solidFill>
                  <a:schemeClr val="bg1"/>
                </a:solidFill>
                <a:latin typeface="+mj-lt"/>
                <a:ea typeface="+mn-ea"/>
                <a:cs typeface="+mn-cs"/>
              </a:defRPr>
            </a:lvl4pPr>
          </a:lstStyle>
          <a:p>
            <a:pPr lvl="0"/>
            <a:r>
              <a:rPr lang="en-US"/>
              <a:t>Our Mission</a:t>
            </a:r>
          </a:p>
        </p:txBody>
      </p:sp>
      <p:sp>
        <p:nvSpPr>
          <p:cNvPr id="49" name="Text Placeholder 48">
            <a:extLst>
              <a:ext uri="{FF2B5EF4-FFF2-40B4-BE49-F238E27FC236}">
                <a16:creationId xmlns:a16="http://schemas.microsoft.com/office/drawing/2014/main" id="{1B77552D-1B25-4199-B9B0-114C1CDC4E44}"/>
              </a:ext>
            </a:extLst>
          </p:cNvPr>
          <p:cNvSpPr>
            <a:spLocks noGrp="1"/>
          </p:cNvSpPr>
          <p:nvPr>
            <p:ph type="body" sz="quarter" idx="12" hasCustomPrompt="1"/>
          </p:nvPr>
        </p:nvSpPr>
        <p:spPr>
          <a:xfrm>
            <a:off x="457200" y="3702504"/>
            <a:ext cx="11277600" cy="1387527"/>
          </a:xfrm>
        </p:spPr>
        <p:txBody>
          <a:bodyPr/>
          <a:lstStyle>
            <a:lvl1pPr marL="0" indent="0">
              <a:buNone/>
              <a:defRPr lang="en-US" sz="2400" kern="1200" dirty="0" smtClean="0">
                <a:solidFill>
                  <a:schemeClr val="tx1"/>
                </a:solidFill>
                <a:effectLst/>
                <a:latin typeface="+mj-lt"/>
                <a:ea typeface="Times New Roman" panose="02020603050405020304" pitchFamily="18" charset="0"/>
                <a:cs typeface="Times New Roman" panose="02020603050405020304" pitchFamily="18" charset="0"/>
              </a:defRPr>
            </a:lvl1pPr>
            <a:lvl2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2pPr>
            <a:lvl3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3pPr>
            <a:lvl4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4pPr>
            <a:lvl5pPr>
              <a:defRPr lang="en-US" sz="2400" kern="1200" dirty="0">
                <a:solidFill>
                  <a:schemeClr val="bg1"/>
                </a:solidFill>
                <a:effectLst/>
                <a:latin typeface="+mj-lt"/>
                <a:ea typeface="Times New Roman" panose="02020603050405020304" pitchFamily="18" charset="0"/>
                <a:cs typeface="Times New Roman" panose="02020603050405020304" pitchFamily="18" charset="0"/>
              </a:defRPr>
            </a:lvl5pPr>
          </a:lstStyle>
          <a:p>
            <a:pPr lvl="0"/>
            <a:r>
              <a:rPr lang="en-US"/>
              <a:t>Insert text here</a:t>
            </a:r>
          </a:p>
        </p:txBody>
      </p:sp>
      <p:pic>
        <p:nvPicPr>
          <p:cNvPr id="58" name="Graphic 57">
            <a:extLst>
              <a:ext uri="{FF2B5EF4-FFF2-40B4-BE49-F238E27FC236}">
                <a16:creationId xmlns:a16="http://schemas.microsoft.com/office/drawing/2014/main" id="{20457035-32F1-4454-AD0E-2362EB8A98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01" b="23353"/>
          <a:stretch/>
        </p:blipFill>
        <p:spPr>
          <a:xfrm>
            <a:off x="774053" y="-1"/>
            <a:ext cx="10643894" cy="2063002"/>
          </a:xfrm>
          <a:prstGeom prst="rect">
            <a:avLst/>
          </a:prstGeom>
        </p:spPr>
      </p:pic>
      <p:sp>
        <p:nvSpPr>
          <p:cNvPr id="2" name="Footer Placeholder 1">
            <a:extLst>
              <a:ext uri="{FF2B5EF4-FFF2-40B4-BE49-F238E27FC236}">
                <a16:creationId xmlns:a16="http://schemas.microsoft.com/office/drawing/2014/main" id="{872DF62F-8487-1D1D-450A-5F1C00D2C335}"/>
              </a:ext>
            </a:extLst>
          </p:cNvPr>
          <p:cNvSpPr>
            <a:spLocks noGrp="1"/>
          </p:cNvSpPr>
          <p:nvPr>
            <p:ph type="ftr" sz="quarter" idx="13"/>
          </p:nvPr>
        </p:nvSpPr>
        <p:spPr/>
        <p:txBody>
          <a:bodyPr/>
          <a:lstStyle/>
          <a:p>
            <a:r>
              <a:rPr lang="en-US"/>
              <a:t>© 2023, GH Labs</a:t>
            </a:r>
          </a:p>
        </p:txBody>
      </p:sp>
    </p:spTree>
    <p:extLst>
      <p:ext uri="{BB962C8B-B14F-4D97-AF65-F5344CB8AC3E}">
        <p14:creationId xmlns:p14="http://schemas.microsoft.com/office/powerpoint/2010/main" val="2654434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F280A-7526-47A9-86AA-0CECBDC1DC9E}"/>
              </a:ext>
            </a:extLst>
          </p:cNvPr>
          <p:cNvSpPr>
            <a:spLocks noGrp="1"/>
          </p:cNvSpPr>
          <p:nvPr>
            <p:ph type="title" hasCustomPrompt="1"/>
          </p:nvPr>
        </p:nvSpPr>
        <p:spPr>
          <a:xfrm>
            <a:off x="459241" y="2796024"/>
            <a:ext cx="6495144" cy="840230"/>
          </a:xfrm>
        </p:spPr>
        <p:txBody>
          <a:bodyPr wrap="square" anchor="b" anchorCtr="0">
            <a:spAutoFit/>
          </a:bodyPr>
          <a:lstStyle>
            <a:lvl1pPr>
              <a:defRPr sz="5400" b="1">
                <a:solidFill>
                  <a:schemeClr val="tx1"/>
                </a:solidFill>
              </a:defRPr>
            </a:lvl1pPr>
          </a:lstStyle>
          <a:p>
            <a:r>
              <a:rPr lang="en-US"/>
              <a:t>Section Divider</a:t>
            </a:r>
          </a:p>
        </p:txBody>
      </p:sp>
      <p:pic>
        <p:nvPicPr>
          <p:cNvPr id="12" name="Graphic 11">
            <a:extLst>
              <a:ext uri="{FF2B5EF4-FFF2-40B4-BE49-F238E27FC236}">
                <a16:creationId xmlns:a16="http://schemas.microsoft.com/office/drawing/2014/main" id="{7845E6CB-3DB0-495A-90B8-CE28C93967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1442"/>
          <a:stretch/>
        </p:blipFill>
        <p:spPr>
          <a:xfrm>
            <a:off x="9892029" y="367029"/>
            <a:ext cx="2299971" cy="2597151"/>
          </a:xfrm>
          <a:prstGeom prst="rect">
            <a:avLst/>
          </a:prstGeom>
        </p:spPr>
      </p:pic>
      <p:sp>
        <p:nvSpPr>
          <p:cNvPr id="13" name="Freeform: Shape 12">
            <a:extLst>
              <a:ext uri="{FF2B5EF4-FFF2-40B4-BE49-F238E27FC236}">
                <a16:creationId xmlns:a16="http://schemas.microsoft.com/office/drawing/2014/main" id="{81C51204-0E9D-4E72-9AEF-924AC067E9A0}"/>
              </a:ext>
            </a:extLst>
          </p:cNvPr>
          <p:cNvSpPr/>
          <p:nvPr userDrawn="1"/>
        </p:nvSpPr>
        <p:spPr>
          <a:xfrm>
            <a:off x="8871858" y="2219940"/>
            <a:ext cx="1210965" cy="1210965"/>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lumMod val="20000"/>
              <a:lumOff val="80000"/>
            </a:schemeClr>
          </a:solidFill>
          <a:ln w="357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255AE34-093C-40A3-A4B7-38B344E6C1DA}"/>
              </a:ext>
            </a:extLst>
          </p:cNvPr>
          <p:cNvSpPr/>
          <p:nvPr userDrawn="1"/>
        </p:nvSpPr>
        <p:spPr>
          <a:xfrm>
            <a:off x="459241" y="3775752"/>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9B8EBB0-7800-46A9-9CFF-4466499CC02A}"/>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14" name="Graphic 13">
            <a:extLst>
              <a:ext uri="{FF2B5EF4-FFF2-40B4-BE49-F238E27FC236}">
                <a16:creationId xmlns:a16="http://schemas.microsoft.com/office/drawing/2014/main" id="{753BA600-9E36-44D3-A615-0205EC726A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6680" y="6464782"/>
            <a:ext cx="914400" cy="168355"/>
          </a:xfrm>
          <a:prstGeom prst="rect">
            <a:avLst/>
          </a:prstGeom>
        </p:spPr>
      </p:pic>
      <p:sp>
        <p:nvSpPr>
          <p:cNvPr id="2" name="Footer Placeholder 1">
            <a:extLst>
              <a:ext uri="{FF2B5EF4-FFF2-40B4-BE49-F238E27FC236}">
                <a16:creationId xmlns:a16="http://schemas.microsoft.com/office/drawing/2014/main" id="{D517698B-98C9-7B67-2550-EE1720E5D3A0}"/>
              </a:ext>
            </a:extLst>
          </p:cNvPr>
          <p:cNvSpPr>
            <a:spLocks noGrp="1"/>
          </p:cNvSpPr>
          <p:nvPr>
            <p:ph type="ftr" sz="quarter" idx="10"/>
          </p:nvPr>
        </p:nvSpPr>
        <p:spPr/>
        <p:txBody>
          <a:bodyPr/>
          <a:lstStyle/>
          <a:p>
            <a:r>
              <a:rPr lang="en-US"/>
              <a:t>© 2023, GH Labs</a:t>
            </a:r>
          </a:p>
        </p:txBody>
      </p:sp>
    </p:spTree>
    <p:extLst>
      <p:ext uri="{BB962C8B-B14F-4D97-AF65-F5344CB8AC3E}">
        <p14:creationId xmlns:p14="http://schemas.microsoft.com/office/powerpoint/2010/main" val="154868631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5880"/>
            <a:ext cx="7119257" cy="493776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C79EA729-68F9-47DE-892F-3708E7E19ABE}"/>
              </a:ext>
            </a:extLst>
          </p:cNvPr>
          <p:cNvSpPr>
            <a:spLocks noGrp="1"/>
          </p:cNvSpPr>
          <p:nvPr>
            <p:ph type="title"/>
          </p:nvPr>
        </p:nvSpPr>
        <p:spPr>
          <a:xfrm>
            <a:off x="457199" y="365760"/>
            <a:ext cx="7119258" cy="797503"/>
          </a:xfrm>
        </p:spPr>
        <p:txBody>
          <a:bodyPr/>
          <a:lstStyle>
            <a:lvl1pPr>
              <a:defRPr/>
            </a:lvl1pPr>
          </a:lstStyle>
          <a:p>
            <a:endParaRPr lang="en-US"/>
          </a:p>
        </p:txBody>
      </p:sp>
      <p:sp>
        <p:nvSpPr>
          <p:cNvPr id="10" name="TextBox 9">
            <a:extLst>
              <a:ext uri="{FF2B5EF4-FFF2-40B4-BE49-F238E27FC236}">
                <a16:creationId xmlns:a16="http://schemas.microsoft.com/office/drawing/2014/main" id="{6EB29C8E-95EC-4CD7-991E-B6DC2109A700}"/>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7" name="Graphic 6">
            <a:extLst>
              <a:ext uri="{FF2B5EF4-FFF2-40B4-BE49-F238E27FC236}">
                <a16:creationId xmlns:a16="http://schemas.microsoft.com/office/drawing/2014/main" id="{ABF05334-19C0-49C4-BAF6-5F01C84FB1C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1442"/>
          <a:stretch/>
        </p:blipFill>
        <p:spPr>
          <a:xfrm>
            <a:off x="9892029" y="367029"/>
            <a:ext cx="2299971" cy="2597151"/>
          </a:xfrm>
          <a:prstGeom prst="rect">
            <a:avLst/>
          </a:prstGeom>
        </p:spPr>
      </p:pic>
      <p:sp>
        <p:nvSpPr>
          <p:cNvPr id="8" name="Freeform: Shape 7">
            <a:extLst>
              <a:ext uri="{FF2B5EF4-FFF2-40B4-BE49-F238E27FC236}">
                <a16:creationId xmlns:a16="http://schemas.microsoft.com/office/drawing/2014/main" id="{94476145-E650-41BD-BE41-810DBD3DC2FF}"/>
              </a:ext>
            </a:extLst>
          </p:cNvPr>
          <p:cNvSpPr/>
          <p:nvPr userDrawn="1"/>
        </p:nvSpPr>
        <p:spPr>
          <a:xfrm>
            <a:off x="8871858" y="2219940"/>
            <a:ext cx="1210965" cy="1210965"/>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DDA398A1-C44E-40BA-9AAB-D6C2C21178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6680" y="6464782"/>
            <a:ext cx="914400" cy="168355"/>
          </a:xfrm>
          <a:prstGeom prst="rect">
            <a:avLst/>
          </a:prstGeom>
        </p:spPr>
      </p:pic>
      <p:sp>
        <p:nvSpPr>
          <p:cNvPr id="2" name="Footer Placeholder 1">
            <a:extLst>
              <a:ext uri="{FF2B5EF4-FFF2-40B4-BE49-F238E27FC236}">
                <a16:creationId xmlns:a16="http://schemas.microsoft.com/office/drawing/2014/main" id="{CCEC417D-4B44-13CA-7FA1-793C0FD6507B}"/>
              </a:ext>
            </a:extLst>
          </p:cNvPr>
          <p:cNvSpPr>
            <a:spLocks noGrp="1"/>
          </p:cNvSpPr>
          <p:nvPr>
            <p:ph type="ftr" sz="quarter" idx="10"/>
          </p:nvPr>
        </p:nvSpPr>
        <p:spPr/>
        <p:txBody>
          <a:bodyPr/>
          <a:lstStyle/>
          <a:p>
            <a:r>
              <a:rPr lang="en-US"/>
              <a:t>© 2023, GH Labs</a:t>
            </a:r>
          </a:p>
        </p:txBody>
      </p:sp>
    </p:spTree>
    <p:extLst>
      <p:ext uri="{BB962C8B-B14F-4D97-AF65-F5344CB8AC3E}">
        <p14:creationId xmlns:p14="http://schemas.microsoft.com/office/powerpoint/2010/main" val="3086367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Positioning ">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D9D90B73-1736-4B66-9ED3-690B13A2D234}"/>
              </a:ext>
            </a:extLst>
          </p:cNvPr>
          <p:cNvSpPr/>
          <p:nvPr userDrawn="1"/>
        </p:nvSpPr>
        <p:spPr>
          <a:xfrm>
            <a:off x="0" y="-1"/>
            <a:ext cx="12201525" cy="206300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F912916-2612-4680-B6A5-4E990F8B54C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a:t>© 2021, GH Labs</a:t>
            </a:r>
          </a:p>
        </p:txBody>
      </p:sp>
      <p:sp>
        <p:nvSpPr>
          <p:cNvPr id="45" name="TextBox 44">
            <a:extLst>
              <a:ext uri="{FF2B5EF4-FFF2-40B4-BE49-F238E27FC236}">
                <a16:creationId xmlns:a16="http://schemas.microsoft.com/office/drawing/2014/main" id="{7C9E1F83-A987-44A4-BB4D-833D924E2105}"/>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pic>
        <p:nvPicPr>
          <p:cNvPr id="44" name="Graphic 43">
            <a:extLst>
              <a:ext uri="{FF2B5EF4-FFF2-40B4-BE49-F238E27FC236}">
                <a16:creationId xmlns:a16="http://schemas.microsoft.com/office/drawing/2014/main" id="{BB5598FC-4E93-48E1-80BF-FC4BC6356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
        <p:nvSpPr>
          <p:cNvPr id="47" name="Text Placeholder 46">
            <a:extLst>
              <a:ext uri="{FF2B5EF4-FFF2-40B4-BE49-F238E27FC236}">
                <a16:creationId xmlns:a16="http://schemas.microsoft.com/office/drawing/2014/main" id="{B6B3B643-6537-4319-A315-3F239FC24469}"/>
              </a:ext>
            </a:extLst>
          </p:cNvPr>
          <p:cNvSpPr>
            <a:spLocks noGrp="1"/>
          </p:cNvSpPr>
          <p:nvPr>
            <p:ph type="body" sz="quarter" idx="11" hasCustomPrompt="1"/>
          </p:nvPr>
        </p:nvSpPr>
        <p:spPr>
          <a:xfrm>
            <a:off x="463969" y="2527304"/>
            <a:ext cx="11277600" cy="1175199"/>
          </a:xfrm>
        </p:spPr>
        <p:txBody>
          <a:bodyPr/>
          <a:lstStyle>
            <a:lvl1pPr marL="0" indent="0" algn="l" defTabSz="914400" rtl="0" eaLnBrk="1" latinLnBrk="0" hangingPunct="1">
              <a:buNone/>
              <a:defRPr lang="en-US" sz="6600" b="1" kern="1200" dirty="0" smtClean="0">
                <a:solidFill>
                  <a:schemeClr val="tx1"/>
                </a:solidFill>
                <a:latin typeface="+mj-lt"/>
                <a:ea typeface="+mn-ea"/>
                <a:cs typeface="+mn-cs"/>
              </a:defRPr>
            </a:lvl1pPr>
            <a:lvl2pPr marL="0" algn="l" defTabSz="914400" rtl="0" eaLnBrk="1" latinLnBrk="0" hangingPunct="1">
              <a:defRPr lang="en-US" sz="6600" b="1" kern="1200" dirty="0" smtClean="0">
                <a:solidFill>
                  <a:schemeClr val="bg1"/>
                </a:solidFill>
                <a:latin typeface="+mj-lt"/>
                <a:ea typeface="+mn-ea"/>
                <a:cs typeface="+mn-cs"/>
              </a:defRPr>
            </a:lvl2pPr>
            <a:lvl3pPr marL="0" algn="l" defTabSz="914400" rtl="0" eaLnBrk="1" latinLnBrk="0" hangingPunct="1">
              <a:defRPr lang="en-US" sz="6600" b="1" kern="1200" dirty="0" smtClean="0">
                <a:solidFill>
                  <a:schemeClr val="bg1"/>
                </a:solidFill>
                <a:latin typeface="+mj-lt"/>
                <a:ea typeface="+mn-ea"/>
                <a:cs typeface="+mn-cs"/>
              </a:defRPr>
            </a:lvl3pPr>
            <a:lvl4pPr marL="0" algn="l" defTabSz="914400" rtl="0" eaLnBrk="1" latinLnBrk="0" hangingPunct="1">
              <a:defRPr lang="en-US" sz="6600" b="1" kern="1200" dirty="0" smtClean="0">
                <a:solidFill>
                  <a:schemeClr val="bg1"/>
                </a:solidFill>
                <a:latin typeface="+mj-lt"/>
                <a:ea typeface="+mn-ea"/>
                <a:cs typeface="+mn-cs"/>
              </a:defRPr>
            </a:lvl4pPr>
          </a:lstStyle>
          <a:p>
            <a:pPr lvl="0"/>
            <a:r>
              <a:rPr lang="en-US"/>
              <a:t>Our Mission</a:t>
            </a:r>
          </a:p>
        </p:txBody>
      </p:sp>
      <p:sp>
        <p:nvSpPr>
          <p:cNvPr id="49" name="Text Placeholder 48">
            <a:extLst>
              <a:ext uri="{FF2B5EF4-FFF2-40B4-BE49-F238E27FC236}">
                <a16:creationId xmlns:a16="http://schemas.microsoft.com/office/drawing/2014/main" id="{1B77552D-1B25-4199-B9B0-114C1CDC4E44}"/>
              </a:ext>
            </a:extLst>
          </p:cNvPr>
          <p:cNvSpPr>
            <a:spLocks noGrp="1"/>
          </p:cNvSpPr>
          <p:nvPr>
            <p:ph type="body" sz="quarter" idx="12" hasCustomPrompt="1"/>
          </p:nvPr>
        </p:nvSpPr>
        <p:spPr>
          <a:xfrm>
            <a:off x="457200" y="3702504"/>
            <a:ext cx="11277600" cy="1387527"/>
          </a:xfrm>
        </p:spPr>
        <p:txBody>
          <a:bodyPr/>
          <a:lstStyle>
            <a:lvl1pPr marL="0" indent="0">
              <a:buNone/>
              <a:defRPr lang="en-US" sz="2400" kern="1200" dirty="0" smtClean="0">
                <a:solidFill>
                  <a:schemeClr val="tx1"/>
                </a:solidFill>
                <a:effectLst/>
                <a:latin typeface="+mj-lt"/>
                <a:ea typeface="Times New Roman" panose="02020603050405020304" pitchFamily="18" charset="0"/>
                <a:cs typeface="Times New Roman" panose="02020603050405020304" pitchFamily="18" charset="0"/>
              </a:defRPr>
            </a:lvl1pPr>
            <a:lvl2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2pPr>
            <a:lvl3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3pPr>
            <a:lvl4pPr>
              <a:defRPr lang="en-US" sz="2400" kern="1200" dirty="0" smtClean="0">
                <a:solidFill>
                  <a:schemeClr val="bg1"/>
                </a:solidFill>
                <a:effectLst/>
                <a:latin typeface="+mj-lt"/>
                <a:ea typeface="Times New Roman" panose="02020603050405020304" pitchFamily="18" charset="0"/>
                <a:cs typeface="Times New Roman" panose="02020603050405020304" pitchFamily="18" charset="0"/>
              </a:defRPr>
            </a:lvl4pPr>
            <a:lvl5pPr>
              <a:defRPr lang="en-US" sz="2400" kern="1200" dirty="0">
                <a:solidFill>
                  <a:schemeClr val="bg1"/>
                </a:solidFill>
                <a:effectLst/>
                <a:latin typeface="+mj-lt"/>
                <a:ea typeface="Times New Roman" panose="02020603050405020304" pitchFamily="18" charset="0"/>
                <a:cs typeface="Times New Roman" panose="02020603050405020304" pitchFamily="18" charset="0"/>
              </a:defRPr>
            </a:lvl5pPr>
          </a:lstStyle>
          <a:p>
            <a:pPr lvl="0"/>
            <a:r>
              <a:rPr lang="en-US"/>
              <a:t>Insert text here</a:t>
            </a:r>
          </a:p>
        </p:txBody>
      </p:sp>
      <p:pic>
        <p:nvPicPr>
          <p:cNvPr id="58" name="Graphic 57">
            <a:extLst>
              <a:ext uri="{FF2B5EF4-FFF2-40B4-BE49-F238E27FC236}">
                <a16:creationId xmlns:a16="http://schemas.microsoft.com/office/drawing/2014/main" id="{20457035-32F1-4454-AD0E-2362EB8A98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01" b="23353"/>
          <a:stretch/>
        </p:blipFill>
        <p:spPr>
          <a:xfrm>
            <a:off x="774053" y="-1"/>
            <a:ext cx="10643894" cy="2063002"/>
          </a:xfrm>
          <a:prstGeom prst="rect">
            <a:avLst/>
          </a:prstGeom>
        </p:spPr>
      </p:pic>
    </p:spTree>
    <p:extLst>
      <p:ext uri="{BB962C8B-B14F-4D97-AF65-F5344CB8AC3E}">
        <p14:creationId xmlns:p14="http://schemas.microsoft.com/office/powerpoint/2010/main" val="148469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2" y="1325880"/>
            <a:ext cx="11277598" cy="51308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C79EA729-68F9-47DE-892F-3708E7E19ABE}"/>
              </a:ext>
            </a:extLst>
          </p:cNvPr>
          <p:cNvSpPr>
            <a:spLocks noGrp="1"/>
          </p:cNvSpPr>
          <p:nvPr>
            <p:ph type="title"/>
          </p:nvPr>
        </p:nvSpPr>
        <p:spPr>
          <a:xfrm>
            <a:off x="457200" y="365760"/>
            <a:ext cx="11277600" cy="797503"/>
          </a:xfrm>
        </p:spPr>
        <p:txBody>
          <a:bodyPr/>
          <a:lstStyle/>
          <a:p>
            <a:r>
              <a:rPr lang="en-US"/>
              <a:t>Click to edit Master title style</a:t>
            </a:r>
          </a:p>
        </p:txBody>
      </p:sp>
      <p:sp>
        <p:nvSpPr>
          <p:cNvPr id="10" name="TextBox 9">
            <a:extLst>
              <a:ext uri="{FF2B5EF4-FFF2-40B4-BE49-F238E27FC236}">
                <a16:creationId xmlns:a16="http://schemas.microsoft.com/office/drawing/2014/main" id="{6EB29C8E-95EC-4CD7-991E-B6DC2109A700}"/>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7" name="Graphic 6">
            <a:extLst>
              <a:ext uri="{FF2B5EF4-FFF2-40B4-BE49-F238E27FC236}">
                <a16:creationId xmlns:a16="http://schemas.microsoft.com/office/drawing/2014/main" id="{16B54130-CDDB-4829-BD6E-A85A77F615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
        <p:nvSpPr>
          <p:cNvPr id="2" name="Footer Placeholder 1">
            <a:extLst>
              <a:ext uri="{FF2B5EF4-FFF2-40B4-BE49-F238E27FC236}">
                <a16:creationId xmlns:a16="http://schemas.microsoft.com/office/drawing/2014/main" id="{E4663FCE-1C04-5903-9CB6-80B6AE22CBFB}"/>
              </a:ext>
            </a:extLst>
          </p:cNvPr>
          <p:cNvSpPr>
            <a:spLocks noGrp="1"/>
          </p:cNvSpPr>
          <p:nvPr>
            <p:ph type="ftr" sz="quarter" idx="10"/>
          </p:nvPr>
        </p:nvSpPr>
        <p:spPr/>
        <p:txBody>
          <a:bodyPr/>
          <a:lstStyle/>
          <a:p>
            <a:r>
              <a:rPr lang="en-US"/>
              <a:t>© 2023, GH Labs</a:t>
            </a:r>
          </a:p>
        </p:txBody>
      </p:sp>
    </p:spTree>
    <p:extLst>
      <p:ext uri="{BB962C8B-B14F-4D97-AF65-F5344CB8AC3E}">
        <p14:creationId xmlns:p14="http://schemas.microsoft.com/office/powerpoint/2010/main" val="157479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3040"/>
            <a:ext cx="11277600" cy="493776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1" hasCustomPrompt="1"/>
          </p:nvPr>
        </p:nvSpPr>
        <p:spPr>
          <a:xfrm>
            <a:off x="456680" y="1010863"/>
            <a:ext cx="11278120" cy="394345"/>
          </a:xfrm>
          <a:prstGeom prst="rect">
            <a:avLst/>
          </a:prstGeom>
        </p:spPr>
        <p:txBody>
          <a:bodyPr>
            <a:noAutofit/>
          </a:bodyPr>
          <a:lstStyle>
            <a:lvl1pPr marL="0" indent="0">
              <a:buNone/>
              <a:defRPr lang="en-US" sz="2000" b="1" kern="1200" dirty="0">
                <a:solidFill>
                  <a:schemeClr val="tx2"/>
                </a:solidFill>
                <a:latin typeface="+mj-lt"/>
                <a:ea typeface="+mn-ea"/>
                <a:cs typeface="+mn-cs"/>
              </a:defRPr>
            </a:lvl1pPr>
          </a:lstStyle>
          <a:p>
            <a:pPr lvl="0"/>
            <a:r>
              <a:rPr lang="en-US"/>
              <a:t>Edit Subtitle</a:t>
            </a:r>
          </a:p>
        </p:txBody>
      </p:sp>
      <p:sp>
        <p:nvSpPr>
          <p:cNvPr id="2" name="Title 1">
            <a:extLst>
              <a:ext uri="{FF2B5EF4-FFF2-40B4-BE49-F238E27FC236}">
                <a16:creationId xmlns:a16="http://schemas.microsoft.com/office/drawing/2014/main" id="{146BB3E1-715A-4AA7-8223-4C13646678CD}"/>
              </a:ext>
            </a:extLst>
          </p:cNvPr>
          <p:cNvSpPr>
            <a:spLocks noGrp="1"/>
          </p:cNvSpPr>
          <p:nvPr>
            <p:ph type="title"/>
          </p:nvPr>
        </p:nvSpPr>
        <p:spPr>
          <a:xfrm>
            <a:off x="457200" y="365760"/>
            <a:ext cx="11277600" cy="797503"/>
          </a:xfrm>
        </p:spPr>
        <p:txBody>
          <a:bodyPr/>
          <a:lstStyle>
            <a:lvl1pPr>
              <a:defRPr>
                <a:latin typeface="+mj-lt"/>
              </a:defRPr>
            </a:lvl1pPr>
          </a:lstStyle>
          <a:p>
            <a:r>
              <a:rPr lang="en-US"/>
              <a:t>Click to edit Master title style</a:t>
            </a:r>
          </a:p>
        </p:txBody>
      </p:sp>
      <p:sp>
        <p:nvSpPr>
          <p:cNvPr id="12" name="TextBox 11">
            <a:extLst>
              <a:ext uri="{FF2B5EF4-FFF2-40B4-BE49-F238E27FC236}">
                <a16:creationId xmlns:a16="http://schemas.microsoft.com/office/drawing/2014/main" id="{62F7BE4C-B263-4473-A7B2-4C65A2331583}"/>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9" name="Graphic 8">
            <a:extLst>
              <a:ext uri="{FF2B5EF4-FFF2-40B4-BE49-F238E27FC236}">
                <a16:creationId xmlns:a16="http://schemas.microsoft.com/office/drawing/2014/main" id="{EA0F2C86-E710-473E-B41C-1B890BFF6F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
        <p:nvSpPr>
          <p:cNvPr id="4" name="Footer Placeholder 3">
            <a:extLst>
              <a:ext uri="{FF2B5EF4-FFF2-40B4-BE49-F238E27FC236}">
                <a16:creationId xmlns:a16="http://schemas.microsoft.com/office/drawing/2014/main" id="{1A4C4197-C8F8-7671-C8DC-0736E02142B6}"/>
              </a:ext>
            </a:extLst>
          </p:cNvPr>
          <p:cNvSpPr>
            <a:spLocks noGrp="1"/>
          </p:cNvSpPr>
          <p:nvPr>
            <p:ph type="ftr" sz="quarter" idx="12"/>
          </p:nvPr>
        </p:nvSpPr>
        <p:spPr/>
        <p:txBody>
          <a:bodyPr/>
          <a:lstStyle/>
          <a:p>
            <a:r>
              <a:rPr lang="en-US"/>
              <a:t>© 2023, GH Labs</a:t>
            </a:r>
          </a:p>
        </p:txBody>
      </p:sp>
    </p:spTree>
    <p:extLst>
      <p:ext uri="{BB962C8B-B14F-4D97-AF65-F5344CB8AC3E}">
        <p14:creationId xmlns:p14="http://schemas.microsoft.com/office/powerpoint/2010/main" val="2335044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82BE4E8-AF8E-41C7-955D-6FB18ECE3748}"/>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solidFill>
              </a:rPr>
              <a:t>‹#›</a:t>
            </a:fld>
            <a:endParaRPr lang="en-US" sz="1000">
              <a:solidFill>
                <a:schemeClr val="tx1"/>
              </a:solidFill>
            </a:endParaRPr>
          </a:p>
        </p:txBody>
      </p:sp>
      <p:pic>
        <p:nvPicPr>
          <p:cNvPr id="5" name="Graphic 4">
            <a:extLst>
              <a:ext uri="{FF2B5EF4-FFF2-40B4-BE49-F238E27FC236}">
                <a16:creationId xmlns:a16="http://schemas.microsoft.com/office/drawing/2014/main" id="{1CA8E2F0-01D4-4639-9311-681FAF59BF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
        <p:nvSpPr>
          <p:cNvPr id="2" name="Footer Placeholder 1">
            <a:extLst>
              <a:ext uri="{FF2B5EF4-FFF2-40B4-BE49-F238E27FC236}">
                <a16:creationId xmlns:a16="http://schemas.microsoft.com/office/drawing/2014/main" id="{12D3D20F-6CCD-8B04-FE67-299F28156FBC}"/>
              </a:ext>
            </a:extLst>
          </p:cNvPr>
          <p:cNvSpPr>
            <a:spLocks noGrp="1"/>
          </p:cNvSpPr>
          <p:nvPr>
            <p:ph type="ftr" sz="quarter" idx="10"/>
          </p:nvPr>
        </p:nvSpPr>
        <p:spPr/>
        <p:txBody>
          <a:bodyPr/>
          <a:lstStyle/>
          <a:p>
            <a:r>
              <a:rPr lang="en-US"/>
              <a:t>© 2023, GH Labs</a:t>
            </a:r>
          </a:p>
        </p:txBody>
      </p:sp>
    </p:spTree>
    <p:extLst>
      <p:ext uri="{BB962C8B-B14F-4D97-AF65-F5344CB8AC3E}">
        <p14:creationId xmlns:p14="http://schemas.microsoft.com/office/powerpoint/2010/main" val="1507485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4A18781-B480-4458-8AF9-2C4A8EE2DD1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133"/>
          <a:stretch/>
        </p:blipFill>
        <p:spPr>
          <a:xfrm>
            <a:off x="2848447" y="464374"/>
            <a:ext cx="9156700" cy="4546093"/>
          </a:xfrm>
          <a:prstGeom prst="rect">
            <a:avLst/>
          </a:prstGeom>
        </p:spPr>
      </p:pic>
      <p:sp>
        <p:nvSpPr>
          <p:cNvPr id="2" name="TextBox 1">
            <a:extLst>
              <a:ext uri="{FF2B5EF4-FFF2-40B4-BE49-F238E27FC236}">
                <a16:creationId xmlns:a16="http://schemas.microsoft.com/office/drawing/2014/main" id="{A512029E-0E87-4886-9C52-99B6B128B240}"/>
              </a:ext>
            </a:extLst>
          </p:cNvPr>
          <p:cNvSpPr txBox="1"/>
          <p:nvPr userDrawn="1"/>
        </p:nvSpPr>
        <p:spPr>
          <a:xfrm>
            <a:off x="552450" y="3971925"/>
            <a:ext cx="3619902" cy="923330"/>
          </a:xfrm>
          <a:prstGeom prst="rect">
            <a:avLst/>
          </a:prstGeom>
          <a:noFill/>
        </p:spPr>
        <p:txBody>
          <a:bodyPr wrap="none" rtlCol="0">
            <a:spAutoFit/>
          </a:bodyPr>
          <a:lstStyle/>
          <a:p>
            <a:r>
              <a:rPr lang="en-US" sz="5400" b="1" kern="1200">
                <a:solidFill>
                  <a:schemeClr val="tx1"/>
                </a:solidFill>
                <a:latin typeface="+mj-lt"/>
                <a:ea typeface="+mn-ea"/>
                <a:cs typeface="+mn-cs"/>
              </a:rPr>
              <a:t>Thank you</a:t>
            </a:r>
          </a:p>
        </p:txBody>
      </p:sp>
      <p:sp>
        <p:nvSpPr>
          <p:cNvPr id="9" name="Freeform: Shape 8">
            <a:extLst>
              <a:ext uri="{FF2B5EF4-FFF2-40B4-BE49-F238E27FC236}">
                <a16:creationId xmlns:a16="http://schemas.microsoft.com/office/drawing/2014/main" id="{103174EF-2B96-40BC-B5EA-6BF49F0D941A}"/>
              </a:ext>
            </a:extLst>
          </p:cNvPr>
          <p:cNvSpPr/>
          <p:nvPr userDrawn="1"/>
        </p:nvSpPr>
        <p:spPr>
          <a:xfrm>
            <a:off x="651157" y="4964198"/>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C7CE82B-ED85-44BA-9608-F293968EE4A6}"/>
              </a:ext>
            </a:extLst>
          </p:cNvPr>
          <p:cNvSpPr/>
          <p:nvPr userDrawn="1"/>
        </p:nvSpPr>
        <p:spPr>
          <a:xfrm>
            <a:off x="3990677" y="176327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pic>
        <p:nvPicPr>
          <p:cNvPr id="10" name="Graphic 9">
            <a:extLst>
              <a:ext uri="{FF2B5EF4-FFF2-40B4-BE49-F238E27FC236}">
                <a16:creationId xmlns:a16="http://schemas.microsoft.com/office/drawing/2014/main" id="{E7A21785-514A-45DE-98CC-BC5F58C4AD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983" y="1766812"/>
            <a:ext cx="1753132" cy="1247992"/>
          </a:xfrm>
          <a:prstGeom prst="rect">
            <a:avLst/>
          </a:prstGeom>
        </p:spPr>
      </p:pic>
      <p:sp>
        <p:nvSpPr>
          <p:cNvPr id="11" name="Freeform: Shape 10">
            <a:extLst>
              <a:ext uri="{FF2B5EF4-FFF2-40B4-BE49-F238E27FC236}">
                <a16:creationId xmlns:a16="http://schemas.microsoft.com/office/drawing/2014/main" id="{1F654110-47EB-4D31-A398-F0FECFD4594B}"/>
              </a:ext>
            </a:extLst>
          </p:cNvPr>
          <p:cNvSpPr/>
          <p:nvPr userDrawn="1"/>
        </p:nvSpPr>
        <p:spPr>
          <a:xfrm>
            <a:off x="7756918" y="265051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81044B-7A59-401B-9D3C-1A45890A195C}"/>
              </a:ext>
            </a:extLst>
          </p:cNvPr>
          <p:cNvSpPr/>
          <p:nvPr userDrawn="1"/>
        </p:nvSpPr>
        <p:spPr>
          <a:xfrm>
            <a:off x="9965963" y="2686729"/>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784B63-6A13-4FDC-848E-F9BD85F6236F}"/>
              </a:ext>
            </a:extLst>
          </p:cNvPr>
          <p:cNvSpPr/>
          <p:nvPr userDrawn="1"/>
        </p:nvSpPr>
        <p:spPr>
          <a:xfrm>
            <a:off x="9268846" y="2415125"/>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2"/>
          </a:solidFill>
          <a:ln w="8705" cap="flat">
            <a:noFill/>
            <a:prstDash val="solid"/>
            <a:miter/>
          </a:ln>
        </p:spPr>
        <p:txBody>
          <a:bodyPr rtlCol="0" anchor="ctr"/>
          <a:lstStyle/>
          <a:p>
            <a:endParaRPr lang="en-US"/>
          </a:p>
        </p:txBody>
      </p:sp>
    </p:spTree>
    <p:extLst>
      <p:ext uri="{BB962C8B-B14F-4D97-AF65-F5344CB8AC3E}">
        <p14:creationId xmlns:p14="http://schemas.microsoft.com/office/powerpoint/2010/main" val="6033539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8AAEAE-4A49-4FBD-AE0A-027117A81C6A}"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54249D-D10D-4664-A466-04F916E3AF20}" type="slidenum">
              <a:rPr lang="en-US" smtClean="0"/>
              <a:t>‹#›</a:t>
            </a:fld>
            <a:endParaRPr lang="en-US"/>
          </a:p>
        </p:txBody>
      </p:sp>
    </p:spTree>
    <p:extLst>
      <p:ext uri="{BB962C8B-B14F-4D97-AF65-F5344CB8AC3E}">
        <p14:creationId xmlns:p14="http://schemas.microsoft.com/office/powerpoint/2010/main" val="126878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9F280A-7526-47A9-86AA-0CECBDC1DC9E}"/>
              </a:ext>
            </a:extLst>
          </p:cNvPr>
          <p:cNvSpPr>
            <a:spLocks noGrp="1"/>
          </p:cNvSpPr>
          <p:nvPr>
            <p:ph type="title" hasCustomPrompt="1"/>
          </p:nvPr>
        </p:nvSpPr>
        <p:spPr>
          <a:xfrm>
            <a:off x="459241" y="2796024"/>
            <a:ext cx="6495144" cy="840230"/>
          </a:xfrm>
        </p:spPr>
        <p:txBody>
          <a:bodyPr wrap="square" anchor="b" anchorCtr="0">
            <a:spAutoFit/>
          </a:bodyPr>
          <a:lstStyle>
            <a:lvl1pPr>
              <a:defRPr sz="5400" b="1">
                <a:solidFill>
                  <a:schemeClr val="tx1"/>
                </a:solidFill>
              </a:defRPr>
            </a:lvl1pPr>
          </a:lstStyle>
          <a:p>
            <a:r>
              <a:rPr lang="en-US"/>
              <a:t>Section Divider</a:t>
            </a:r>
          </a:p>
        </p:txBody>
      </p:sp>
      <p:pic>
        <p:nvPicPr>
          <p:cNvPr id="12" name="Graphic 11">
            <a:extLst>
              <a:ext uri="{FF2B5EF4-FFF2-40B4-BE49-F238E27FC236}">
                <a16:creationId xmlns:a16="http://schemas.microsoft.com/office/drawing/2014/main" id="{7845E6CB-3DB0-495A-90B8-CE28C93967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1442"/>
          <a:stretch/>
        </p:blipFill>
        <p:spPr>
          <a:xfrm>
            <a:off x="9892029" y="367029"/>
            <a:ext cx="2299971" cy="2597151"/>
          </a:xfrm>
          <a:prstGeom prst="rect">
            <a:avLst/>
          </a:prstGeom>
        </p:spPr>
      </p:pic>
      <p:sp>
        <p:nvSpPr>
          <p:cNvPr id="13" name="Freeform: Shape 12">
            <a:extLst>
              <a:ext uri="{FF2B5EF4-FFF2-40B4-BE49-F238E27FC236}">
                <a16:creationId xmlns:a16="http://schemas.microsoft.com/office/drawing/2014/main" id="{81C51204-0E9D-4E72-9AEF-924AC067E9A0}"/>
              </a:ext>
            </a:extLst>
          </p:cNvPr>
          <p:cNvSpPr/>
          <p:nvPr userDrawn="1"/>
        </p:nvSpPr>
        <p:spPr>
          <a:xfrm>
            <a:off x="8871858" y="2219940"/>
            <a:ext cx="1210965" cy="1210965"/>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tx1">
              <a:lumMod val="10000"/>
              <a:lumOff val="90000"/>
            </a:schemeClr>
          </a:solidFill>
          <a:ln w="357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255AE34-093C-40A3-A4B7-38B344E6C1DA}"/>
              </a:ext>
            </a:extLst>
          </p:cNvPr>
          <p:cNvSpPr/>
          <p:nvPr userDrawn="1"/>
        </p:nvSpPr>
        <p:spPr>
          <a:xfrm>
            <a:off x="459241" y="3775752"/>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9B8EBB0-7800-46A9-9CFF-4466499CC02A}"/>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sp>
        <p:nvSpPr>
          <p:cNvPr id="11" name="Footer Placeholder 4">
            <a:extLst>
              <a:ext uri="{FF2B5EF4-FFF2-40B4-BE49-F238E27FC236}">
                <a16:creationId xmlns:a16="http://schemas.microsoft.com/office/drawing/2014/main" id="{ABBB5E56-ACCD-4CCD-BBEA-74AE5681593A}"/>
              </a:ext>
            </a:extLst>
          </p:cNvPr>
          <p:cNvSpPr>
            <a:spLocks noGrp="1"/>
          </p:cNvSpPr>
          <p:nvPr>
            <p:ph type="ftr" sz="quarter" idx="3"/>
          </p:nvPr>
        </p:nvSpPr>
        <p:spPr>
          <a:xfrm>
            <a:off x="4038600" y="6478020"/>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pic>
        <p:nvPicPr>
          <p:cNvPr id="14" name="Graphic 13">
            <a:extLst>
              <a:ext uri="{FF2B5EF4-FFF2-40B4-BE49-F238E27FC236}">
                <a16:creationId xmlns:a16="http://schemas.microsoft.com/office/drawing/2014/main" id="{753BA600-9E36-44D3-A615-0205EC726A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6680" y="6464782"/>
            <a:ext cx="914400" cy="168355"/>
          </a:xfrm>
          <a:prstGeom prst="rect">
            <a:avLst/>
          </a:prstGeom>
        </p:spPr>
      </p:pic>
    </p:spTree>
    <p:extLst>
      <p:ext uri="{BB962C8B-B14F-4D97-AF65-F5344CB8AC3E}">
        <p14:creationId xmlns:p14="http://schemas.microsoft.com/office/powerpoint/2010/main" val="381879664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5880"/>
            <a:ext cx="7119257" cy="493776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C79EA729-68F9-47DE-892F-3708E7E19ABE}"/>
              </a:ext>
            </a:extLst>
          </p:cNvPr>
          <p:cNvSpPr>
            <a:spLocks noGrp="1"/>
          </p:cNvSpPr>
          <p:nvPr>
            <p:ph type="title"/>
          </p:nvPr>
        </p:nvSpPr>
        <p:spPr>
          <a:xfrm>
            <a:off x="457199" y="365760"/>
            <a:ext cx="7119258" cy="797503"/>
          </a:xfrm>
        </p:spPr>
        <p:txBody>
          <a:bodyPr/>
          <a:lstStyle>
            <a:lvl1pPr>
              <a:defRPr/>
            </a:lvl1pPr>
          </a:lstStyle>
          <a:p>
            <a:r>
              <a:rPr lang="en-US"/>
              <a:t>Click to edit Master title style</a:t>
            </a:r>
          </a:p>
        </p:txBody>
      </p:sp>
      <p:sp>
        <p:nvSpPr>
          <p:cNvPr id="10" name="TextBox 9">
            <a:extLst>
              <a:ext uri="{FF2B5EF4-FFF2-40B4-BE49-F238E27FC236}">
                <a16:creationId xmlns:a16="http://schemas.microsoft.com/office/drawing/2014/main" id="{6EB29C8E-95EC-4CD7-991E-B6DC2109A700}"/>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sp>
        <p:nvSpPr>
          <p:cNvPr id="11" name="Footer Placeholder 4">
            <a:extLst>
              <a:ext uri="{FF2B5EF4-FFF2-40B4-BE49-F238E27FC236}">
                <a16:creationId xmlns:a16="http://schemas.microsoft.com/office/drawing/2014/main" id="{4B809F30-1A83-4F43-9E93-DCA7FDC3A441}"/>
              </a:ext>
            </a:extLst>
          </p:cNvPr>
          <p:cNvSpPr>
            <a:spLocks noGrp="1"/>
          </p:cNvSpPr>
          <p:nvPr>
            <p:ph type="ftr" sz="quarter" idx="3"/>
          </p:nvPr>
        </p:nvSpPr>
        <p:spPr>
          <a:xfrm>
            <a:off x="4038600" y="6478020"/>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pic>
        <p:nvPicPr>
          <p:cNvPr id="7" name="Graphic 6">
            <a:extLst>
              <a:ext uri="{FF2B5EF4-FFF2-40B4-BE49-F238E27FC236}">
                <a16:creationId xmlns:a16="http://schemas.microsoft.com/office/drawing/2014/main" id="{ABF05334-19C0-49C4-BAF6-5F01C84FB1C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1442"/>
          <a:stretch/>
        </p:blipFill>
        <p:spPr>
          <a:xfrm>
            <a:off x="9892029" y="367029"/>
            <a:ext cx="2299971" cy="2597151"/>
          </a:xfrm>
          <a:prstGeom prst="rect">
            <a:avLst/>
          </a:prstGeom>
        </p:spPr>
      </p:pic>
      <p:sp>
        <p:nvSpPr>
          <p:cNvPr id="8" name="Freeform: Shape 7">
            <a:extLst>
              <a:ext uri="{FF2B5EF4-FFF2-40B4-BE49-F238E27FC236}">
                <a16:creationId xmlns:a16="http://schemas.microsoft.com/office/drawing/2014/main" id="{94476145-E650-41BD-BE41-810DBD3DC2FF}"/>
              </a:ext>
            </a:extLst>
          </p:cNvPr>
          <p:cNvSpPr/>
          <p:nvPr userDrawn="1"/>
        </p:nvSpPr>
        <p:spPr>
          <a:xfrm>
            <a:off x="8871858" y="2219940"/>
            <a:ext cx="1210965" cy="1210965"/>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DDA398A1-C44E-40BA-9AAB-D6C2C21178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56680" y="6464782"/>
            <a:ext cx="914400" cy="168355"/>
          </a:xfrm>
          <a:prstGeom prst="rect">
            <a:avLst/>
          </a:prstGeom>
        </p:spPr>
      </p:pic>
    </p:spTree>
    <p:extLst>
      <p:ext uri="{BB962C8B-B14F-4D97-AF65-F5344CB8AC3E}">
        <p14:creationId xmlns:p14="http://schemas.microsoft.com/office/powerpoint/2010/main" val="857101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2" y="1325880"/>
            <a:ext cx="11277598" cy="513080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C79EA729-68F9-47DE-892F-3708E7E19ABE}"/>
              </a:ext>
            </a:extLst>
          </p:cNvPr>
          <p:cNvSpPr>
            <a:spLocks noGrp="1"/>
          </p:cNvSpPr>
          <p:nvPr>
            <p:ph type="title"/>
          </p:nvPr>
        </p:nvSpPr>
        <p:spPr>
          <a:xfrm>
            <a:off x="457200" y="365760"/>
            <a:ext cx="11277600" cy="797503"/>
          </a:xfrm>
        </p:spPr>
        <p:txBody>
          <a:bodyPr/>
          <a:lstStyle/>
          <a:p>
            <a:r>
              <a:rPr lang="en-US"/>
              <a:t>Click to edit Master title style</a:t>
            </a:r>
          </a:p>
        </p:txBody>
      </p:sp>
      <p:sp>
        <p:nvSpPr>
          <p:cNvPr id="10" name="TextBox 9">
            <a:extLst>
              <a:ext uri="{FF2B5EF4-FFF2-40B4-BE49-F238E27FC236}">
                <a16:creationId xmlns:a16="http://schemas.microsoft.com/office/drawing/2014/main" id="{6EB29C8E-95EC-4CD7-991E-B6DC2109A700}"/>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sp>
        <p:nvSpPr>
          <p:cNvPr id="11" name="Footer Placeholder 4">
            <a:extLst>
              <a:ext uri="{FF2B5EF4-FFF2-40B4-BE49-F238E27FC236}">
                <a16:creationId xmlns:a16="http://schemas.microsoft.com/office/drawing/2014/main" id="{4B809F30-1A83-4F43-9E93-DCA7FDC3A441}"/>
              </a:ext>
            </a:extLst>
          </p:cNvPr>
          <p:cNvSpPr>
            <a:spLocks noGrp="1"/>
          </p:cNvSpPr>
          <p:nvPr>
            <p:ph type="ftr" sz="quarter" idx="3"/>
          </p:nvPr>
        </p:nvSpPr>
        <p:spPr>
          <a:xfrm>
            <a:off x="4038600" y="6478020"/>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pic>
        <p:nvPicPr>
          <p:cNvPr id="7" name="Graphic 6">
            <a:extLst>
              <a:ext uri="{FF2B5EF4-FFF2-40B4-BE49-F238E27FC236}">
                <a16:creationId xmlns:a16="http://schemas.microsoft.com/office/drawing/2014/main" id="{16B54130-CDDB-4829-BD6E-A85A77F615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Tree>
    <p:extLst>
      <p:ext uri="{BB962C8B-B14F-4D97-AF65-F5344CB8AC3E}">
        <p14:creationId xmlns:p14="http://schemas.microsoft.com/office/powerpoint/2010/main" val="396567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3040"/>
            <a:ext cx="11277600" cy="4937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1" hasCustomPrompt="1"/>
          </p:nvPr>
        </p:nvSpPr>
        <p:spPr>
          <a:xfrm>
            <a:off x="456680" y="1010863"/>
            <a:ext cx="11278120" cy="394345"/>
          </a:xfrm>
          <a:prstGeom prst="rect">
            <a:avLst/>
          </a:prstGeom>
        </p:spPr>
        <p:txBody>
          <a:bodyPr>
            <a:noAutofit/>
          </a:bodyPr>
          <a:lstStyle>
            <a:lvl1pPr marL="0" indent="0">
              <a:buNone/>
              <a:defRPr lang="en-US" sz="2000" b="1" kern="1200" dirty="0">
                <a:solidFill>
                  <a:schemeClr val="bg2"/>
                </a:solidFill>
                <a:latin typeface="+mj-lt"/>
                <a:ea typeface="+mn-ea"/>
                <a:cs typeface="+mn-cs"/>
              </a:defRPr>
            </a:lvl1pPr>
          </a:lstStyle>
          <a:p>
            <a:pPr lvl="0"/>
            <a:r>
              <a:rPr lang="en-US"/>
              <a:t>Edit Subtitle</a:t>
            </a:r>
          </a:p>
        </p:txBody>
      </p:sp>
      <p:sp>
        <p:nvSpPr>
          <p:cNvPr id="2" name="Title 1">
            <a:extLst>
              <a:ext uri="{FF2B5EF4-FFF2-40B4-BE49-F238E27FC236}">
                <a16:creationId xmlns:a16="http://schemas.microsoft.com/office/drawing/2014/main" id="{146BB3E1-715A-4AA7-8223-4C13646678CD}"/>
              </a:ext>
            </a:extLst>
          </p:cNvPr>
          <p:cNvSpPr>
            <a:spLocks noGrp="1"/>
          </p:cNvSpPr>
          <p:nvPr>
            <p:ph type="title"/>
          </p:nvPr>
        </p:nvSpPr>
        <p:spPr>
          <a:xfrm>
            <a:off x="457200" y="365760"/>
            <a:ext cx="11277600" cy="797503"/>
          </a:xfrm>
        </p:spPr>
        <p:txBody>
          <a:bodyPr/>
          <a:lstStyle>
            <a:lvl1pPr>
              <a:defRPr>
                <a:latin typeface="+mj-lt"/>
              </a:defRPr>
            </a:lvl1pPr>
          </a:lstStyle>
          <a:p>
            <a:r>
              <a:rPr lang="en-US"/>
              <a:t>Click to edit Master title style</a:t>
            </a:r>
          </a:p>
        </p:txBody>
      </p:sp>
      <p:sp>
        <p:nvSpPr>
          <p:cNvPr id="8" name="Footer Placeholder 4">
            <a:extLst>
              <a:ext uri="{FF2B5EF4-FFF2-40B4-BE49-F238E27FC236}">
                <a16:creationId xmlns:a16="http://schemas.microsoft.com/office/drawing/2014/main" id="{82ECE676-E29A-4161-9938-9FF266E7A04E}"/>
              </a:ext>
            </a:extLst>
          </p:cNvPr>
          <p:cNvSpPr>
            <a:spLocks noGrp="1"/>
          </p:cNvSpPr>
          <p:nvPr>
            <p:ph type="ftr" sz="quarter" idx="3"/>
          </p:nvPr>
        </p:nvSpPr>
        <p:spPr>
          <a:xfrm>
            <a:off x="4038600" y="6478020"/>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sp>
        <p:nvSpPr>
          <p:cNvPr id="12" name="TextBox 11">
            <a:extLst>
              <a:ext uri="{FF2B5EF4-FFF2-40B4-BE49-F238E27FC236}">
                <a16:creationId xmlns:a16="http://schemas.microsoft.com/office/drawing/2014/main" id="{62F7BE4C-B263-4473-A7B2-4C65A2331583}"/>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pic>
        <p:nvPicPr>
          <p:cNvPr id="9" name="Graphic 8">
            <a:extLst>
              <a:ext uri="{FF2B5EF4-FFF2-40B4-BE49-F238E27FC236}">
                <a16:creationId xmlns:a16="http://schemas.microsoft.com/office/drawing/2014/main" id="{EA0F2C86-E710-473E-B41C-1B890BFF6F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Tree>
    <p:extLst>
      <p:ext uri="{BB962C8B-B14F-4D97-AF65-F5344CB8AC3E}">
        <p14:creationId xmlns:p14="http://schemas.microsoft.com/office/powerpoint/2010/main" val="277138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05D2E81E-713C-4FA0-9533-A95FC52286E5}"/>
              </a:ext>
            </a:extLst>
          </p:cNvPr>
          <p:cNvSpPr>
            <a:spLocks noGrp="1"/>
          </p:cNvSpPr>
          <p:nvPr>
            <p:ph type="ftr" sz="quarter" idx="3"/>
          </p:nvPr>
        </p:nvSpPr>
        <p:spPr>
          <a:xfrm>
            <a:off x="4038600" y="6478020"/>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sp>
        <p:nvSpPr>
          <p:cNvPr id="11" name="TextBox 10">
            <a:extLst>
              <a:ext uri="{FF2B5EF4-FFF2-40B4-BE49-F238E27FC236}">
                <a16:creationId xmlns:a16="http://schemas.microsoft.com/office/drawing/2014/main" id="{E82BE4E8-AF8E-41C7-955D-6FB18ECE3748}"/>
              </a:ext>
            </a:extLst>
          </p:cNvPr>
          <p:cNvSpPr txBox="1"/>
          <p:nvPr userDrawn="1"/>
        </p:nvSpPr>
        <p:spPr>
          <a:xfrm>
            <a:off x="11528835" y="6458513"/>
            <a:ext cx="341760" cy="246221"/>
          </a:xfrm>
          <a:prstGeom prst="rect">
            <a:avLst/>
          </a:prstGeom>
          <a:noFill/>
        </p:spPr>
        <p:txBody>
          <a:bodyPr wrap="none" rtlCol="0">
            <a:spAutoFit/>
          </a:bodyPr>
          <a:lstStyle/>
          <a:p>
            <a:fld id="{33241AE9-5777-4FE4-A44A-CC22746B46C1}" type="slidenum">
              <a:rPr lang="en-US" sz="1000" smtClean="0">
                <a:solidFill>
                  <a:schemeClr val="tx1">
                    <a:lumMod val="75000"/>
                    <a:lumOff val="25000"/>
                  </a:schemeClr>
                </a:solidFill>
              </a:rPr>
              <a:t>‹#›</a:t>
            </a:fld>
            <a:endParaRPr lang="en-US" sz="1000">
              <a:solidFill>
                <a:schemeClr val="tx1">
                  <a:lumMod val="75000"/>
                  <a:lumOff val="25000"/>
                </a:schemeClr>
              </a:solidFill>
            </a:endParaRPr>
          </a:p>
        </p:txBody>
      </p:sp>
      <p:pic>
        <p:nvPicPr>
          <p:cNvPr id="5" name="Graphic 4">
            <a:extLst>
              <a:ext uri="{FF2B5EF4-FFF2-40B4-BE49-F238E27FC236}">
                <a16:creationId xmlns:a16="http://schemas.microsoft.com/office/drawing/2014/main" id="{1CA8E2F0-01D4-4639-9311-681FAF59BF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6680" y="6464782"/>
            <a:ext cx="914400" cy="168355"/>
          </a:xfrm>
          <a:prstGeom prst="rect">
            <a:avLst/>
          </a:prstGeom>
        </p:spPr>
      </p:pic>
    </p:spTree>
    <p:extLst>
      <p:ext uri="{BB962C8B-B14F-4D97-AF65-F5344CB8AC3E}">
        <p14:creationId xmlns:p14="http://schemas.microsoft.com/office/powerpoint/2010/main" val="33196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44A18781-B480-4458-8AF9-2C4A8EE2DD1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133"/>
          <a:stretch/>
        </p:blipFill>
        <p:spPr>
          <a:xfrm>
            <a:off x="2848447" y="464374"/>
            <a:ext cx="9156700" cy="4546093"/>
          </a:xfrm>
          <a:prstGeom prst="rect">
            <a:avLst/>
          </a:prstGeom>
        </p:spPr>
      </p:pic>
      <p:sp>
        <p:nvSpPr>
          <p:cNvPr id="2" name="TextBox 1">
            <a:extLst>
              <a:ext uri="{FF2B5EF4-FFF2-40B4-BE49-F238E27FC236}">
                <a16:creationId xmlns:a16="http://schemas.microsoft.com/office/drawing/2014/main" id="{A512029E-0E87-4886-9C52-99B6B128B240}"/>
              </a:ext>
            </a:extLst>
          </p:cNvPr>
          <p:cNvSpPr txBox="1"/>
          <p:nvPr userDrawn="1"/>
        </p:nvSpPr>
        <p:spPr>
          <a:xfrm>
            <a:off x="552450" y="3971925"/>
            <a:ext cx="3619902" cy="923330"/>
          </a:xfrm>
          <a:prstGeom prst="rect">
            <a:avLst/>
          </a:prstGeom>
          <a:noFill/>
        </p:spPr>
        <p:txBody>
          <a:bodyPr wrap="none" rtlCol="0">
            <a:spAutoFit/>
          </a:bodyPr>
          <a:lstStyle/>
          <a:p>
            <a:r>
              <a:rPr lang="en-US" sz="5400" b="1" kern="1200">
                <a:solidFill>
                  <a:schemeClr val="tx1"/>
                </a:solidFill>
                <a:latin typeface="+mj-lt"/>
                <a:ea typeface="+mn-ea"/>
                <a:cs typeface="+mn-cs"/>
              </a:rPr>
              <a:t>Thank you</a:t>
            </a:r>
          </a:p>
        </p:txBody>
      </p:sp>
      <p:sp>
        <p:nvSpPr>
          <p:cNvPr id="9" name="Freeform: Shape 8">
            <a:extLst>
              <a:ext uri="{FF2B5EF4-FFF2-40B4-BE49-F238E27FC236}">
                <a16:creationId xmlns:a16="http://schemas.microsoft.com/office/drawing/2014/main" id="{103174EF-2B96-40BC-B5EA-6BF49F0D941A}"/>
              </a:ext>
            </a:extLst>
          </p:cNvPr>
          <p:cNvSpPr/>
          <p:nvPr userDrawn="1"/>
        </p:nvSpPr>
        <p:spPr>
          <a:xfrm>
            <a:off x="651157" y="4964198"/>
            <a:ext cx="534988" cy="80620"/>
          </a:xfrm>
          <a:custGeom>
            <a:avLst/>
            <a:gdLst>
              <a:gd name="connsiteX0" fmla="*/ 0 w 258339"/>
              <a:gd name="connsiteY0" fmla="*/ 0 h 80620"/>
              <a:gd name="connsiteX1" fmla="*/ 258339 w 258339"/>
              <a:gd name="connsiteY1" fmla="*/ 0 h 80620"/>
              <a:gd name="connsiteX2" fmla="*/ 258339 w 258339"/>
              <a:gd name="connsiteY2" fmla="*/ 80620 h 80620"/>
              <a:gd name="connsiteX3" fmla="*/ 0 w 258339"/>
              <a:gd name="connsiteY3" fmla="*/ 80620 h 80620"/>
            </a:gdLst>
            <a:ahLst/>
            <a:cxnLst>
              <a:cxn ang="0">
                <a:pos x="connsiteX0" y="connsiteY0"/>
              </a:cxn>
              <a:cxn ang="0">
                <a:pos x="connsiteX1" y="connsiteY1"/>
              </a:cxn>
              <a:cxn ang="0">
                <a:pos x="connsiteX2" y="connsiteY2"/>
              </a:cxn>
              <a:cxn ang="0">
                <a:pos x="connsiteX3" y="connsiteY3"/>
              </a:cxn>
            </a:cxnLst>
            <a:rect l="l" t="t" r="r" b="b"/>
            <a:pathLst>
              <a:path w="258339" h="80620">
                <a:moveTo>
                  <a:pt x="0" y="0"/>
                </a:moveTo>
                <a:lnTo>
                  <a:pt x="258339" y="0"/>
                </a:lnTo>
                <a:lnTo>
                  <a:pt x="258339" y="80620"/>
                </a:lnTo>
                <a:lnTo>
                  <a:pt x="0" y="80620"/>
                </a:lnTo>
                <a:close/>
              </a:path>
            </a:pathLst>
          </a:custGeom>
          <a:solidFill>
            <a:schemeClr val="tx1"/>
          </a:solidFill>
          <a:ln w="870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C7CE82B-ED85-44BA-9608-F293968EE4A6}"/>
              </a:ext>
            </a:extLst>
          </p:cNvPr>
          <p:cNvSpPr/>
          <p:nvPr userDrawn="1"/>
        </p:nvSpPr>
        <p:spPr>
          <a:xfrm>
            <a:off x="3990677" y="176327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pic>
        <p:nvPicPr>
          <p:cNvPr id="10" name="Graphic 9">
            <a:extLst>
              <a:ext uri="{FF2B5EF4-FFF2-40B4-BE49-F238E27FC236}">
                <a16:creationId xmlns:a16="http://schemas.microsoft.com/office/drawing/2014/main" id="{E7A21785-514A-45DE-98CC-BC5F58C4AD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983" y="1766812"/>
            <a:ext cx="1753132" cy="1247992"/>
          </a:xfrm>
          <a:prstGeom prst="rect">
            <a:avLst/>
          </a:prstGeom>
        </p:spPr>
      </p:pic>
      <p:sp>
        <p:nvSpPr>
          <p:cNvPr id="11" name="Freeform: Shape 10">
            <a:extLst>
              <a:ext uri="{FF2B5EF4-FFF2-40B4-BE49-F238E27FC236}">
                <a16:creationId xmlns:a16="http://schemas.microsoft.com/office/drawing/2014/main" id="{1F654110-47EB-4D31-A398-F0FECFD4594B}"/>
              </a:ext>
            </a:extLst>
          </p:cNvPr>
          <p:cNvSpPr/>
          <p:nvPr userDrawn="1"/>
        </p:nvSpPr>
        <p:spPr>
          <a:xfrm>
            <a:off x="7756918" y="2650514"/>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581044B-7A59-401B-9D3C-1A45890A195C}"/>
              </a:ext>
            </a:extLst>
          </p:cNvPr>
          <p:cNvSpPr/>
          <p:nvPr userDrawn="1"/>
        </p:nvSpPr>
        <p:spPr>
          <a:xfrm>
            <a:off x="9965963" y="2686729"/>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F784B63-6A13-4FDC-848E-F9BD85F6236F}"/>
              </a:ext>
            </a:extLst>
          </p:cNvPr>
          <p:cNvSpPr/>
          <p:nvPr userDrawn="1"/>
        </p:nvSpPr>
        <p:spPr>
          <a:xfrm>
            <a:off x="9268846" y="2415125"/>
            <a:ext cx="165114" cy="165114"/>
          </a:xfrm>
          <a:custGeom>
            <a:avLst/>
            <a:gdLst>
              <a:gd name="connsiteX0" fmla="*/ 401354 w 401353"/>
              <a:gd name="connsiteY0" fmla="*/ 156532 h 401353"/>
              <a:gd name="connsiteX1" fmla="*/ 244909 w 401353"/>
              <a:gd name="connsiteY1" fmla="*/ 156532 h 401353"/>
              <a:gd name="connsiteX2" fmla="*/ 244909 w 401353"/>
              <a:gd name="connsiteY2" fmla="*/ 0 h 401353"/>
              <a:gd name="connsiteX3" fmla="*/ 156445 w 401353"/>
              <a:gd name="connsiteY3" fmla="*/ 0 h 401353"/>
              <a:gd name="connsiteX4" fmla="*/ 156445 w 401353"/>
              <a:gd name="connsiteY4" fmla="*/ 156532 h 401353"/>
              <a:gd name="connsiteX5" fmla="*/ 0 w 401353"/>
              <a:gd name="connsiteY5" fmla="*/ 156532 h 401353"/>
              <a:gd name="connsiteX6" fmla="*/ 0 w 401353"/>
              <a:gd name="connsiteY6" fmla="*/ 244909 h 401353"/>
              <a:gd name="connsiteX7" fmla="*/ 156445 w 401353"/>
              <a:gd name="connsiteY7" fmla="*/ 244909 h 401353"/>
              <a:gd name="connsiteX8" fmla="*/ 156445 w 401353"/>
              <a:gd name="connsiteY8" fmla="*/ 401354 h 401353"/>
              <a:gd name="connsiteX9" fmla="*/ 244909 w 401353"/>
              <a:gd name="connsiteY9" fmla="*/ 401354 h 401353"/>
              <a:gd name="connsiteX10" fmla="*/ 244909 w 401353"/>
              <a:gd name="connsiteY10" fmla="*/ 244909 h 401353"/>
              <a:gd name="connsiteX11" fmla="*/ 401354 w 401353"/>
              <a:gd name="connsiteY11" fmla="*/ 244909 h 401353"/>
              <a:gd name="connsiteX12" fmla="*/ 401354 w 401353"/>
              <a:gd name="connsiteY12" fmla="*/ 156532 h 40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53" h="401353">
                <a:moveTo>
                  <a:pt x="401354" y="156532"/>
                </a:moveTo>
                <a:lnTo>
                  <a:pt x="244909" y="156532"/>
                </a:lnTo>
                <a:lnTo>
                  <a:pt x="244909" y="0"/>
                </a:lnTo>
                <a:lnTo>
                  <a:pt x="156445" y="0"/>
                </a:lnTo>
                <a:lnTo>
                  <a:pt x="156445" y="156532"/>
                </a:lnTo>
                <a:lnTo>
                  <a:pt x="0" y="156532"/>
                </a:lnTo>
                <a:lnTo>
                  <a:pt x="0" y="244909"/>
                </a:lnTo>
                <a:lnTo>
                  <a:pt x="156445" y="244909"/>
                </a:lnTo>
                <a:lnTo>
                  <a:pt x="156445" y="401354"/>
                </a:lnTo>
                <a:lnTo>
                  <a:pt x="244909" y="401354"/>
                </a:lnTo>
                <a:lnTo>
                  <a:pt x="244909" y="244909"/>
                </a:lnTo>
                <a:lnTo>
                  <a:pt x="401354" y="244909"/>
                </a:lnTo>
                <a:lnTo>
                  <a:pt x="401354" y="156532"/>
                </a:lnTo>
                <a:close/>
              </a:path>
            </a:pathLst>
          </a:custGeom>
          <a:solidFill>
            <a:schemeClr val="bg2"/>
          </a:solidFill>
          <a:ln w="8705" cap="flat">
            <a:noFill/>
            <a:prstDash val="solid"/>
            <a:miter/>
          </a:ln>
        </p:spPr>
        <p:txBody>
          <a:bodyPr rtlCol="0" anchor="ctr"/>
          <a:lstStyle/>
          <a:p>
            <a:endParaRPr lang="en-US"/>
          </a:p>
        </p:txBody>
      </p:sp>
    </p:spTree>
    <p:extLst>
      <p:ext uri="{BB962C8B-B14F-4D97-AF65-F5344CB8AC3E}">
        <p14:creationId xmlns:p14="http://schemas.microsoft.com/office/powerpoint/2010/main" val="122760343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descr="image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1"/>
            <a:ext cx="12192000" cy="5956300"/>
          </a:xfrm>
          <a:prstGeom prst="rect">
            <a:avLst/>
          </a:prstGeom>
        </p:spPr>
      </p:pic>
      <p:pic>
        <p:nvPicPr>
          <p:cNvPr id="8" name="Picture 7" descr="BOTTOMBAR_blue.png"/>
          <p:cNvPicPr>
            <a:picLocks noChangeAspect="1"/>
          </p:cNvPicPr>
          <p:nvPr userDrawn="1"/>
        </p:nvPicPr>
        <p:blipFill>
          <a:blip r:embed="rId3" cstate="print">
            <a:alphaModFix amt="56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84727" y="1310409"/>
            <a:ext cx="11822547" cy="1125683"/>
          </a:xfrm>
          <a:prstGeom prst="rect">
            <a:avLst/>
          </a:prstGeom>
        </p:spPr>
      </p:pic>
      <p:sp>
        <p:nvSpPr>
          <p:cNvPr id="2" name="Title 1"/>
          <p:cNvSpPr>
            <a:spLocks noGrp="1"/>
          </p:cNvSpPr>
          <p:nvPr>
            <p:ph type="ctrTitle"/>
          </p:nvPr>
        </p:nvSpPr>
        <p:spPr>
          <a:xfrm>
            <a:off x="405193" y="1261389"/>
            <a:ext cx="11232240" cy="861775"/>
          </a:xfrm>
          <a:prstGeom prst="rect">
            <a:avLst/>
          </a:prstGeom>
        </p:spPr>
        <p:txBody>
          <a:bodyPr/>
          <a:lstStyle>
            <a:lvl1pPr>
              <a:defRPr>
                <a:solidFill>
                  <a:schemeClr val="bg1"/>
                </a:solidFill>
                <a:latin typeface="Calibri"/>
                <a:cs typeface="Calibri"/>
              </a:defRPr>
            </a:lvl1pPr>
          </a:lstStyle>
          <a:p>
            <a:r>
              <a:rPr lang="en-US"/>
              <a:t>Click to edit Master title style</a:t>
            </a:r>
          </a:p>
        </p:txBody>
      </p:sp>
      <p:sp>
        <p:nvSpPr>
          <p:cNvPr id="3" name="Subtitle 2"/>
          <p:cNvSpPr>
            <a:spLocks noGrp="1"/>
          </p:cNvSpPr>
          <p:nvPr>
            <p:ph type="subTitle" idx="1"/>
          </p:nvPr>
        </p:nvSpPr>
        <p:spPr>
          <a:xfrm>
            <a:off x="405193" y="1941287"/>
            <a:ext cx="11232240" cy="502766"/>
          </a:xfrm>
          <a:prstGeom prst="rect">
            <a:avLst/>
          </a:prstGeom>
        </p:spPr>
        <p:txBody>
          <a:bodyPr wrap="square">
            <a:spAutoFit/>
          </a:bodyPr>
          <a:lstStyle>
            <a:lvl1pPr marL="0" indent="0" algn="l">
              <a:buNone/>
              <a:defRPr sz="2667" b="0" i="0">
                <a:solidFill>
                  <a:schemeClr val="bg1"/>
                </a:solidFill>
                <a:latin typeface="Calibri"/>
                <a:cs typeface="Calibri"/>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7" name="Footer Placeholder 2"/>
          <p:cNvSpPr>
            <a:spLocks noGrp="1"/>
          </p:cNvSpPr>
          <p:nvPr>
            <p:ph type="ftr" sz="quarter" idx="3"/>
          </p:nvPr>
        </p:nvSpPr>
        <p:spPr>
          <a:xfrm>
            <a:off x="165100" y="6324605"/>
            <a:ext cx="6197600" cy="247647"/>
          </a:xfrm>
          <a:prstGeom prst="rect">
            <a:avLst/>
          </a:prstGeom>
        </p:spPr>
        <p:txBody>
          <a:bodyPr/>
          <a:lstStyle>
            <a:lvl1pPr>
              <a:defRPr sz="1200">
                <a:solidFill>
                  <a:srgbClr val="000000"/>
                </a:solidFill>
              </a:defRPr>
            </a:lvl1pPr>
          </a:lstStyle>
          <a:p>
            <a:r>
              <a:rPr lang="en-US"/>
              <a:t>Copyright © 2019 Intellectual Ventures Management, LLC (IV). All rights reserved.</a:t>
            </a:r>
          </a:p>
        </p:txBody>
      </p:sp>
      <p:pic>
        <p:nvPicPr>
          <p:cNvPr id="9" name="Picture 8" descr="IV Logo 2011.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56500" y="6327042"/>
            <a:ext cx="4240776" cy="174343"/>
          </a:xfrm>
          <a:prstGeom prst="rect">
            <a:avLst/>
          </a:prstGeom>
        </p:spPr>
      </p:pic>
    </p:spTree>
    <p:extLst>
      <p:ext uri="{BB962C8B-B14F-4D97-AF65-F5344CB8AC3E}">
        <p14:creationId xmlns:p14="http://schemas.microsoft.com/office/powerpoint/2010/main" val="1761708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4.png"/><Relationship Id="rId5" Type="http://schemas.openxmlformats.org/officeDocument/2006/relationships/slideLayout" Target="../slideLayouts/slideLayout13.xml"/><Relationship Id="rId10" Type="http://schemas.openxmlformats.org/officeDocument/2006/relationships/image" Target="../media/image13.png"/><Relationship Id="rId4" Type="http://schemas.openxmlformats.org/officeDocument/2006/relationships/slideLayout" Target="../slideLayouts/slideLayout12.xml"/><Relationship Id="rId9" Type="http://schemas.openxmlformats.org/officeDocument/2006/relationships/image" Target="../media/image12.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457200" y="1323340"/>
            <a:ext cx="11277600" cy="5077460"/>
          </a:xfrm>
          <a:prstGeom prst="rect">
            <a:avLst/>
          </a:prstGeom>
        </p:spPr>
        <p:txBody>
          <a:bodyPr vert="horz" lIns="0" tIns="45720" rIns="91440" bIns="45720" rtlCol="0">
            <a:normAutofit/>
          </a:bodyPr>
          <a:lstStyle/>
          <a:p>
            <a:pPr lvl="0"/>
            <a:r>
              <a:rPr lang="en-US"/>
              <a:t>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4038600" y="6468967"/>
            <a:ext cx="4114800" cy="226714"/>
          </a:xfrm>
          <a:prstGeom prst="rect">
            <a:avLst/>
          </a:prstGeom>
        </p:spPr>
        <p:txBody>
          <a:bodyPr vert="horz" lIns="91440" tIns="45720" rIns="91440" bIns="45720" rtlCol="0" anchor="ctr"/>
          <a:lstStyle>
            <a:lvl1pPr algn="ctr">
              <a:defRPr lang="en-US" sz="1000" kern="1200" dirty="0" smtClean="0">
                <a:solidFill>
                  <a:schemeClr val="tx1">
                    <a:lumMod val="75000"/>
                    <a:lumOff val="25000"/>
                  </a:schemeClr>
                </a:solidFill>
                <a:latin typeface="+mn-lt"/>
                <a:ea typeface="+mn-ea"/>
                <a:cs typeface="+mn-cs"/>
              </a:defRPr>
            </a:lvl1pPr>
          </a:lstStyle>
          <a:p>
            <a:r>
              <a:rPr lang="en-US"/>
              <a:t>© 2021, GH Labs</a:t>
            </a:r>
            <a:endParaRPr lang="en-US">
              <a:solidFill>
                <a:schemeClr val="tx1">
                  <a:lumMod val="75000"/>
                  <a:lumOff val="25000"/>
                </a:schemeClr>
              </a:solidFill>
            </a:endParaRPr>
          </a:p>
        </p:txBody>
      </p:sp>
      <p:sp>
        <p:nvSpPr>
          <p:cNvPr id="3" name="Title Placeholder 2">
            <a:extLst>
              <a:ext uri="{FF2B5EF4-FFF2-40B4-BE49-F238E27FC236}">
                <a16:creationId xmlns:a16="http://schemas.microsoft.com/office/drawing/2014/main" id="{4162D09C-ABFB-4C65-96AC-4271CDBA2F72}"/>
              </a:ext>
            </a:extLst>
          </p:cNvPr>
          <p:cNvSpPr>
            <a:spLocks noGrp="1"/>
          </p:cNvSpPr>
          <p:nvPr>
            <p:ph type="title"/>
          </p:nvPr>
        </p:nvSpPr>
        <p:spPr>
          <a:xfrm>
            <a:off x="457200" y="363538"/>
            <a:ext cx="11277600" cy="797503"/>
          </a:xfrm>
          <a:prstGeom prst="rect">
            <a:avLst/>
          </a:prstGeom>
        </p:spPr>
        <p:txBody>
          <a:bodyPr vert="horz" lIns="0" tIns="45720" rIns="0" bIns="45720" rtlCol="0" anchor="ctr" anchorCtr="0">
            <a:normAutofit/>
          </a:bodyPr>
          <a:lstStyle/>
          <a:p>
            <a:r>
              <a:rPr lang="en-US"/>
              <a:t>Click to edit Master title style</a:t>
            </a:r>
          </a:p>
        </p:txBody>
      </p:sp>
    </p:spTree>
    <p:extLst>
      <p:ext uri="{BB962C8B-B14F-4D97-AF65-F5344CB8AC3E}">
        <p14:creationId xmlns:p14="http://schemas.microsoft.com/office/powerpoint/2010/main" val="361397227"/>
      </p:ext>
    </p:extLst>
  </p:cSld>
  <p:clrMap bg1="lt1" tx1="dk1" bg2="lt2" tx2="dk2" accent1="accent1" accent2="accent2" accent3="accent3" accent4="accent4" accent5="accent5" accent6="accent6" hlink="hlink" folHlink="folHlink"/>
  <p:sldLayoutIdLst>
    <p:sldLayoutId id="2147483679" r:id="rId1"/>
    <p:sldLayoutId id="2147483682" r:id="rId2"/>
    <p:sldLayoutId id="2147483684" r:id="rId3"/>
    <p:sldLayoutId id="2147483680" r:id="rId4"/>
    <p:sldLayoutId id="2147483650" r:id="rId5"/>
    <p:sldLayoutId id="2147483658" r:id="rId6"/>
    <p:sldLayoutId id="2147483652" r:id="rId7"/>
    <p:sldLayoutId id="2147483683" r:id="rId8"/>
  </p:sldLayoutIdLst>
  <p:hf sldNum="0"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userDrawn="1">
          <p15:clr>
            <a:srgbClr val="F26B43"/>
          </p15:clr>
        </p15:guide>
        <p15:guide id="3" pos="7392" userDrawn="1">
          <p15:clr>
            <a:srgbClr val="F26B43"/>
          </p15:clr>
        </p15:guide>
        <p15:guide id="4" orient="horz" pos="285" userDrawn="1">
          <p15:clr>
            <a:srgbClr val="F26B43"/>
          </p15:clr>
        </p15:guide>
        <p15:guide id="5" orient="horz" pos="4032" userDrawn="1">
          <p15:clr>
            <a:srgbClr val="F26B43"/>
          </p15:clr>
        </p15:guide>
        <p15:guide id="6" orient="horz" pos="144" userDrawn="1">
          <p15:clr>
            <a:srgbClr val="F26B43"/>
          </p15:clr>
        </p15:guide>
        <p15:guide id="7" pos="160" userDrawn="1">
          <p15:clr>
            <a:srgbClr val="F26B43"/>
          </p15:clr>
        </p15:guide>
        <p15:guide id="8" pos="7528" userDrawn="1">
          <p15:clr>
            <a:srgbClr val="F26B43"/>
          </p15:clr>
        </p15:guide>
        <p15:guide id="9" orient="horz" pos="4176" userDrawn="1">
          <p15:clr>
            <a:srgbClr val="F26B43"/>
          </p15:clr>
        </p15:guide>
        <p15:guide id="10" orient="horz" pos="216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bwMode="auto">
          <a:xfrm>
            <a:off x="0" y="1"/>
            <a:ext cx="12192000" cy="6375359"/>
          </a:xfrm>
          <a:prstGeom prst="rect">
            <a:avLst/>
          </a:prstGeom>
          <a:solidFill>
            <a:schemeClr val="bg1"/>
          </a:solidFill>
          <a:ln>
            <a:headEnd type="none" w="med" len="med"/>
            <a:tailEnd type="none" w="med" len="med"/>
          </a:ln>
          <a:effectLst>
            <a:outerShdw blurRad="95250" dist="76200" dir="5400000" algn="tl" rotWithShape="0">
              <a:srgbClr val="000000">
                <a:alpha val="22000"/>
              </a:srgbClr>
            </a:outerShdw>
          </a:effectLst>
          <a:scene3d>
            <a:camera prst="orthographicFront">
              <a:rot lat="0" lon="0" rev="0"/>
            </a:camera>
            <a:lightRig rig="threePt" dir="t">
              <a:rot lat="0" lon="0" rev="1200000"/>
            </a:lightRig>
          </a:scene3d>
          <a:sp3d>
            <a:bevelT w="63500" h="0"/>
          </a:sp3d>
        </p:spPr>
        <p:style>
          <a:lnRef idx="0">
            <a:schemeClr val="accent2"/>
          </a:lnRef>
          <a:fillRef idx="3">
            <a:schemeClr val="accent2"/>
          </a:fillRef>
          <a:effectRef idx="3">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3067">
              <a:solidFill>
                <a:schemeClr val="tx1"/>
              </a:solidFill>
              <a:latin typeface="Segoe" pitchFamily="34" charset="0"/>
            </a:endParaRPr>
          </a:p>
        </p:txBody>
      </p:sp>
      <p:sp>
        <p:nvSpPr>
          <p:cNvPr id="5" name="Title Placeholder 1"/>
          <p:cNvSpPr>
            <a:spLocks noGrp="1"/>
          </p:cNvSpPr>
          <p:nvPr>
            <p:ph type="title"/>
          </p:nvPr>
        </p:nvSpPr>
        <p:spPr>
          <a:xfrm>
            <a:off x="396727" y="406399"/>
            <a:ext cx="11417900" cy="861775"/>
          </a:xfrm>
          <a:prstGeom prst="rect">
            <a:avLst/>
          </a:prstGeom>
        </p:spPr>
        <p:txBody>
          <a:bodyPr vert="horz" wrap="square" lIns="91440" tIns="45720" rIns="91440" bIns="45720" rtlCol="0" anchor="ctr">
            <a:spAutoFit/>
          </a:bodyPr>
          <a:lstStyle/>
          <a:p>
            <a:r>
              <a:rPr lang="en-US"/>
              <a:t>Click to edit Master title style</a:t>
            </a:r>
          </a:p>
        </p:txBody>
      </p:sp>
      <p:sp>
        <p:nvSpPr>
          <p:cNvPr id="6" name="Text Placeholder 2"/>
          <p:cNvSpPr>
            <a:spLocks noGrp="1"/>
          </p:cNvSpPr>
          <p:nvPr>
            <p:ph type="body" idx="1"/>
          </p:nvPr>
        </p:nvSpPr>
        <p:spPr>
          <a:xfrm>
            <a:off x="396726" y="1563916"/>
            <a:ext cx="11408225"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6" descr="ppt_logobar.wmf"/>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248400"/>
            <a:ext cx="12192000" cy="609600"/>
          </a:xfrm>
          <a:prstGeom prst="rect">
            <a:avLst/>
          </a:prstGeom>
          <a:noFill/>
          <a:ln w="9525">
            <a:noFill/>
            <a:miter lim="800000"/>
            <a:headEnd/>
            <a:tailEnd/>
          </a:ln>
        </p:spPr>
      </p:pic>
      <p:sp>
        <p:nvSpPr>
          <p:cNvPr id="9" name="Rectangle 13"/>
          <p:cNvSpPr>
            <a:spLocks noChangeArrowheads="1"/>
          </p:cNvSpPr>
          <p:nvPr/>
        </p:nvSpPr>
        <p:spPr bwMode="auto">
          <a:xfrm>
            <a:off x="304800" y="6402388"/>
            <a:ext cx="6096000" cy="420756"/>
          </a:xfrm>
          <a:prstGeom prst="rect">
            <a:avLst/>
          </a:prstGeom>
          <a:noFill/>
          <a:ln w="9525">
            <a:noFill/>
            <a:miter lim="800000"/>
            <a:headEnd/>
            <a:tailEnd/>
          </a:ln>
        </p:spPr>
        <p:txBody>
          <a:bodyPr>
            <a:spAutoFit/>
          </a:bodyPr>
          <a:lstStyle/>
          <a:p>
            <a:pPr marL="0" marR="0" lvl="0" indent="0" algn="l" defTabSz="12191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67" b="0" i="0" u="none" strike="noStrike" kern="1200" cap="none" spc="0" baseline="0">
                <a:solidFill>
                  <a:srgbClr val="FFFFFF"/>
                </a:solidFill>
                <a:uFillTx/>
                <a:latin typeface="+mn-lt"/>
              </a:rPr>
              <a:t>IV CONFIDENTIAL-INTERNAL USE ONLY</a:t>
            </a:r>
          </a:p>
          <a:p>
            <a:r>
              <a:rPr lang="en-US" sz="1067">
                <a:solidFill>
                  <a:schemeClr val="bg1"/>
                </a:solidFill>
                <a:latin typeface="Calibri" charset="0"/>
              </a:rPr>
              <a:t>Copyright © 2019</a:t>
            </a:r>
            <a:r>
              <a:rPr lang="en-US" sz="1067" baseline="0">
                <a:solidFill>
                  <a:schemeClr val="bg1"/>
                </a:solidFill>
                <a:latin typeface="Calibri" charset="0"/>
              </a:rPr>
              <a:t> </a:t>
            </a:r>
            <a:r>
              <a:rPr lang="en-US" sz="1067">
                <a:solidFill>
                  <a:schemeClr val="bg1"/>
                </a:solidFill>
                <a:latin typeface="Calibri" charset="0"/>
              </a:rPr>
              <a:t>Intellectual Ventures Management, LLC (IV). All rights reserved.</a:t>
            </a:r>
          </a:p>
        </p:txBody>
      </p:sp>
      <p:sp>
        <p:nvSpPr>
          <p:cNvPr id="7" name="Rectangle 6"/>
          <p:cNvSpPr/>
          <p:nvPr/>
        </p:nvSpPr>
        <p:spPr>
          <a:xfrm>
            <a:off x="5791217" y="3182780"/>
            <a:ext cx="546945" cy="461665"/>
          </a:xfrm>
          <a:prstGeom prst="rect">
            <a:avLst/>
          </a:prstGeom>
        </p:spPr>
        <p:txBody>
          <a:bodyPr wrap="none">
            <a:spAutoFit/>
          </a:bodyPr>
          <a:lstStyle/>
          <a:p>
            <a:fld id="{7B8B02DC-5F2B-4FFA-AAE3-5FD8AFD8BEFF}" type="slidenum">
              <a:rPr kumimoji="0" lang="en-US" sz="2400" b="0" i="0" u="none" strike="noStrike" kern="1200" cap="none" spc="0" normalizeH="0" baseline="0" noProof="0" smtClean="0">
                <a:ln>
                  <a:noFill/>
                </a:ln>
                <a:solidFill>
                  <a:prstClr val="white"/>
                </a:solidFill>
                <a:effectLst/>
                <a:uLnTx/>
                <a:uFillTx/>
                <a:latin typeface="+mn-lt"/>
                <a:ea typeface="+mn-ea"/>
                <a:cs typeface="Arial" charset="0"/>
              </a:rPr>
              <a:pPr/>
              <a:t>‹#›</a:t>
            </a:fld>
            <a:endParaRPr lang="en-US" sz="2400" baseline="0"/>
          </a:p>
        </p:txBody>
      </p:sp>
      <p:sp>
        <p:nvSpPr>
          <p:cNvPr id="12" name="Rectangle 11"/>
          <p:cNvSpPr/>
          <p:nvPr/>
        </p:nvSpPr>
        <p:spPr>
          <a:xfrm>
            <a:off x="5981716" y="6429058"/>
            <a:ext cx="405880" cy="318100"/>
          </a:xfrm>
          <a:prstGeom prst="rect">
            <a:avLst/>
          </a:prstGeom>
        </p:spPr>
        <p:txBody>
          <a:bodyPr wrap="none">
            <a:spAutoFit/>
          </a:bodyPr>
          <a:lstStyle/>
          <a:p>
            <a:fld id="{7B8B02DC-5F2B-4FFA-AAE3-5FD8AFD8BEFF}" type="slidenum">
              <a:rPr kumimoji="0" lang="en-US" sz="1467" b="0" i="0" u="none" strike="noStrike" kern="1200" cap="none" spc="0" normalizeH="0" baseline="0" noProof="0" smtClean="0">
                <a:ln>
                  <a:noFill/>
                </a:ln>
                <a:solidFill>
                  <a:prstClr val="white"/>
                </a:solidFill>
                <a:effectLst/>
                <a:uLnTx/>
                <a:uFillTx/>
                <a:latin typeface="+mn-lt"/>
                <a:ea typeface="+mn-ea"/>
                <a:cs typeface="Arial" charset="0"/>
              </a:rPr>
              <a:pPr/>
              <a:t>‹#›</a:t>
            </a:fld>
            <a:endParaRPr lang="en-US" sz="1467"/>
          </a:p>
        </p:txBody>
      </p:sp>
    </p:spTree>
    <p:extLst>
      <p:ext uri="{BB962C8B-B14F-4D97-AF65-F5344CB8AC3E}">
        <p14:creationId xmlns:p14="http://schemas.microsoft.com/office/powerpoint/2010/main" val="52428442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xStyles>
    <p:titleStyle>
      <a:lvl1pPr algn="l" defTabSz="1219170" rtl="0" eaLnBrk="1" latinLnBrk="0" hangingPunct="1">
        <a:spcBef>
          <a:spcPct val="0"/>
        </a:spcBef>
        <a:buNone/>
        <a:defRPr sz="4800" kern="1200">
          <a:solidFill>
            <a:schemeClr val="accent1"/>
          </a:solidFill>
          <a:latin typeface="Calibri"/>
          <a:ea typeface="+mj-ea"/>
          <a:cs typeface="+mj-cs"/>
        </a:defRPr>
      </a:lvl1pPr>
    </p:titleStyle>
    <p:bodyStyle>
      <a:lvl1pPr marL="0" indent="0" algn="l" defTabSz="1219170" rtl="0" eaLnBrk="1" latinLnBrk="0" hangingPunct="1">
        <a:spcBef>
          <a:spcPct val="20000"/>
        </a:spcBef>
        <a:buFontTx/>
        <a:buNone/>
        <a:defRPr sz="3200" kern="1200">
          <a:solidFill>
            <a:schemeClr val="accent5"/>
          </a:solidFill>
          <a:latin typeface="Calibri"/>
          <a:ea typeface="+mn-ea"/>
          <a:cs typeface="+mn-cs"/>
        </a:defRPr>
      </a:lvl1pPr>
      <a:lvl2pPr marL="764098" indent="-309026" algn="l" defTabSz="1219170" rtl="0" eaLnBrk="1" latinLnBrk="0" hangingPunct="1">
        <a:spcBef>
          <a:spcPct val="20000"/>
        </a:spcBef>
        <a:buClr>
          <a:schemeClr val="accent2"/>
        </a:buClr>
        <a:buSzPct val="75000"/>
        <a:buFontTx/>
        <a:buBlip>
          <a:blip r:embed="rId10"/>
        </a:buBlip>
        <a:defRPr sz="2667" kern="1200">
          <a:solidFill>
            <a:schemeClr val="accent3"/>
          </a:solidFill>
          <a:latin typeface="Calibri"/>
          <a:ea typeface="+mn-ea"/>
          <a:cs typeface="+mn-cs"/>
        </a:defRPr>
      </a:lvl2pPr>
      <a:lvl3pPr marL="986342" indent="-230712" algn="l" defTabSz="1219170" rtl="0" eaLnBrk="1" latinLnBrk="0" hangingPunct="1">
        <a:spcBef>
          <a:spcPct val="20000"/>
        </a:spcBef>
        <a:buClr>
          <a:schemeClr val="accent2"/>
        </a:buClr>
        <a:buSzPct val="65000"/>
        <a:buFontTx/>
        <a:buBlip>
          <a:blip r:embed="rId11"/>
        </a:buBlip>
        <a:defRPr sz="2667" kern="1200">
          <a:solidFill>
            <a:schemeClr val="accent3"/>
          </a:solidFill>
          <a:latin typeface="Calibri"/>
          <a:ea typeface="+mn-ea"/>
          <a:cs typeface="+mn-cs"/>
        </a:defRPr>
      </a:lvl3pPr>
      <a:lvl4pPr marL="1297485" indent="-309026" algn="l" defTabSz="1219170" rtl="0" eaLnBrk="1" latinLnBrk="0" hangingPunct="1">
        <a:spcBef>
          <a:spcPts val="0"/>
        </a:spcBef>
        <a:buClr>
          <a:schemeClr val="accent2"/>
        </a:buClr>
        <a:buFont typeface="Arial" pitchFamily="34" charset="0"/>
        <a:buChar char="–"/>
        <a:defRPr sz="2667" kern="1200">
          <a:solidFill>
            <a:schemeClr val="accent3"/>
          </a:solidFill>
          <a:latin typeface="Calibri"/>
          <a:ea typeface="+mn-ea"/>
          <a:cs typeface="+mn-cs"/>
        </a:defRPr>
      </a:lvl4pPr>
      <a:lvl5pPr marL="1595927" indent="-309026" algn="l" defTabSz="1219170" rtl="0" eaLnBrk="1" latinLnBrk="0" hangingPunct="1">
        <a:spcBef>
          <a:spcPts val="0"/>
        </a:spcBef>
        <a:buClr>
          <a:schemeClr val="accent2"/>
        </a:buClr>
        <a:buFont typeface="Arial" pitchFamily="34" charset="0"/>
        <a:buChar char="&gt;"/>
        <a:defRPr sz="2667" kern="1200">
          <a:solidFill>
            <a:schemeClr val="accent3"/>
          </a:solidFill>
          <a:latin typeface="Calibri"/>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457200" y="1323340"/>
            <a:ext cx="11277600" cy="5077460"/>
          </a:xfrm>
          <a:prstGeom prst="rect">
            <a:avLst/>
          </a:prstGeom>
        </p:spPr>
        <p:txBody>
          <a:bodyPr vert="horz" lIns="0" tIns="45720" rIns="91440" bIns="45720" rtlCol="0">
            <a:normAutofit/>
          </a:bodyPr>
          <a:lstStyle/>
          <a:p>
            <a:pPr lvl="0"/>
            <a:r>
              <a:rPr lang="en-US"/>
              <a:t>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4038600" y="6468967"/>
            <a:ext cx="4114800" cy="226714"/>
          </a:xfrm>
          <a:prstGeom prst="rect">
            <a:avLst/>
          </a:prstGeom>
        </p:spPr>
        <p:txBody>
          <a:bodyPr vert="horz" lIns="91440" tIns="45720" rIns="91440" bIns="45720" rtlCol="0" anchor="ctr"/>
          <a:lstStyle>
            <a:lvl1pPr algn="ctr">
              <a:defRPr lang="en-US" sz="1000" kern="1200" dirty="0" smtClean="0">
                <a:solidFill>
                  <a:schemeClr val="tx1"/>
                </a:solidFill>
                <a:latin typeface="+mn-lt"/>
                <a:ea typeface="+mn-ea"/>
                <a:cs typeface="+mn-cs"/>
              </a:defRPr>
            </a:lvl1pPr>
          </a:lstStyle>
          <a:p>
            <a:r>
              <a:rPr lang="en-US"/>
              <a:t>© 2023, GH Labs</a:t>
            </a:r>
          </a:p>
        </p:txBody>
      </p:sp>
      <p:sp>
        <p:nvSpPr>
          <p:cNvPr id="3" name="Title Placeholder 2">
            <a:extLst>
              <a:ext uri="{FF2B5EF4-FFF2-40B4-BE49-F238E27FC236}">
                <a16:creationId xmlns:a16="http://schemas.microsoft.com/office/drawing/2014/main" id="{4162D09C-ABFB-4C65-96AC-4271CDBA2F72}"/>
              </a:ext>
            </a:extLst>
          </p:cNvPr>
          <p:cNvSpPr>
            <a:spLocks noGrp="1"/>
          </p:cNvSpPr>
          <p:nvPr>
            <p:ph type="title"/>
          </p:nvPr>
        </p:nvSpPr>
        <p:spPr>
          <a:xfrm>
            <a:off x="457200" y="363538"/>
            <a:ext cx="11277600" cy="797503"/>
          </a:xfrm>
          <a:prstGeom prst="rect">
            <a:avLst/>
          </a:prstGeom>
        </p:spPr>
        <p:txBody>
          <a:bodyPr vert="horz" lIns="0" tIns="45720" rIns="0" bIns="45720" rtlCol="0" anchor="ctr" anchorCtr="0">
            <a:normAutofit/>
          </a:bodyPr>
          <a:lstStyle/>
          <a:p>
            <a:r>
              <a:rPr lang="en-US"/>
              <a:t>Click to edit Master title style</a:t>
            </a:r>
          </a:p>
        </p:txBody>
      </p:sp>
    </p:spTree>
    <p:extLst>
      <p:ext uri="{BB962C8B-B14F-4D97-AF65-F5344CB8AC3E}">
        <p14:creationId xmlns:p14="http://schemas.microsoft.com/office/powerpoint/2010/main" val="91866052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p:hf sldNum="0"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
          <p15:clr>
            <a:srgbClr val="F26B43"/>
          </p15:clr>
        </p15:guide>
        <p15:guide id="3" pos="7392">
          <p15:clr>
            <a:srgbClr val="F26B43"/>
          </p15:clr>
        </p15:guide>
        <p15:guide id="4" orient="horz" pos="285">
          <p15:clr>
            <a:srgbClr val="F26B43"/>
          </p15:clr>
        </p15:guide>
        <p15:guide id="5" orient="horz" pos="4032">
          <p15:clr>
            <a:srgbClr val="F26B43"/>
          </p15:clr>
        </p15:guide>
        <p15:guide id="6" orient="horz" pos="144">
          <p15:clr>
            <a:srgbClr val="F26B43"/>
          </p15:clr>
        </p15:guide>
        <p15:guide id="7" pos="160">
          <p15:clr>
            <a:srgbClr val="F26B43"/>
          </p15:clr>
        </p15:guide>
        <p15:guide id="8" pos="7528">
          <p15:clr>
            <a:srgbClr val="F26B43"/>
          </p15:clr>
        </p15:guide>
        <p15:guide id="9" orient="horz" pos="4176">
          <p15:clr>
            <a:srgbClr val="F26B43"/>
          </p15:clr>
        </p15:guide>
        <p15:guide id="10" orient="horz" pos="216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mailto:luis.Alonzo@ghlabs.org" TargetMode="External"/><Relationship Id="rId2" Type="http://schemas.openxmlformats.org/officeDocument/2006/relationships/hyperlink" Target="mailto:caitlin.anderson@ghlabs.org" TargetMode="Externa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mailto:luis.Alonzo@ghlabs.org" TargetMode="External"/><Relationship Id="rId2" Type="http://schemas.openxmlformats.org/officeDocument/2006/relationships/hyperlink" Target="mailto:caitlin.anderson@ghlabs.org" TargetMode="Externa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3AB1-6050-4315-842F-549A94009163}"/>
              </a:ext>
            </a:extLst>
          </p:cNvPr>
          <p:cNvSpPr>
            <a:spLocks noGrp="1"/>
          </p:cNvSpPr>
          <p:nvPr>
            <p:ph type="title"/>
          </p:nvPr>
        </p:nvSpPr>
        <p:spPr>
          <a:xfrm>
            <a:off x="629726" y="3273018"/>
            <a:ext cx="9476382" cy="1588127"/>
          </a:xfrm>
        </p:spPr>
        <p:txBody>
          <a:bodyPr/>
          <a:lstStyle/>
          <a:p>
            <a:r>
              <a:rPr lang="en-US"/>
              <a:t>Hamilton STAR Training</a:t>
            </a:r>
          </a:p>
        </p:txBody>
      </p:sp>
      <p:sp>
        <p:nvSpPr>
          <p:cNvPr id="3" name="Text Placeholder 2">
            <a:extLst>
              <a:ext uri="{FF2B5EF4-FFF2-40B4-BE49-F238E27FC236}">
                <a16:creationId xmlns:a16="http://schemas.microsoft.com/office/drawing/2014/main" id="{C41555E0-24B2-4FCD-A2F8-6409BCDAF582}"/>
              </a:ext>
            </a:extLst>
          </p:cNvPr>
          <p:cNvSpPr>
            <a:spLocks noGrp="1"/>
          </p:cNvSpPr>
          <p:nvPr>
            <p:ph type="body" sz="quarter" idx="10"/>
          </p:nvPr>
        </p:nvSpPr>
        <p:spPr/>
        <p:txBody>
          <a:bodyPr/>
          <a:lstStyle/>
          <a:p>
            <a:r>
              <a:rPr lang="en-US" dirty="0"/>
              <a:t>Last updated 9/24/2024</a:t>
            </a:r>
          </a:p>
        </p:txBody>
      </p:sp>
    </p:spTree>
    <p:extLst>
      <p:ext uri="{BB962C8B-B14F-4D97-AF65-F5344CB8AC3E}">
        <p14:creationId xmlns:p14="http://schemas.microsoft.com/office/powerpoint/2010/main" val="11977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63229A-066B-19F2-75D9-34D395ADD83E}"/>
              </a:ext>
            </a:extLst>
          </p:cNvPr>
          <p:cNvSpPr/>
          <p:nvPr/>
        </p:nvSpPr>
        <p:spPr>
          <a:xfrm>
            <a:off x="324465" y="5810864"/>
            <a:ext cx="10805651" cy="5604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09BE262-483C-D14F-6E52-F024D9ABFD48}"/>
              </a:ext>
            </a:extLst>
          </p:cNvPr>
          <p:cNvSpPr>
            <a:spLocks noGrp="1"/>
          </p:cNvSpPr>
          <p:nvPr>
            <p:ph idx="1"/>
          </p:nvPr>
        </p:nvSpPr>
        <p:spPr>
          <a:xfrm>
            <a:off x="457201" y="1325880"/>
            <a:ext cx="11469327" cy="5130800"/>
          </a:xfrm>
        </p:spPr>
        <p:txBody>
          <a:bodyPr>
            <a:normAutofit fontScale="92500" lnSpcReduction="10000"/>
          </a:bodyPr>
          <a:lstStyle/>
          <a:p>
            <a:r>
              <a:rPr lang="en-US" sz="2000" dirty="0"/>
              <a:t>Install VENUS software per manufacturer instructions </a:t>
            </a:r>
          </a:p>
          <a:p>
            <a:r>
              <a:rPr lang="en-US" sz="2000" dirty="0"/>
              <a:t>Load the following libraries:</a:t>
            </a:r>
          </a:p>
          <a:p>
            <a:pPr lvl="1"/>
            <a:r>
              <a:rPr lang="en-US" sz="2000" dirty="0"/>
              <a:t>Animations </a:t>
            </a:r>
            <a:endParaRPr lang="en-US" sz="2000" dirty="0">
              <a:highlight>
                <a:srgbClr val="FFFF00"/>
              </a:highlight>
            </a:endParaRPr>
          </a:p>
          <a:p>
            <a:pPr lvl="1"/>
            <a:r>
              <a:rPr lang="en-US" sz="2000" dirty="0"/>
              <a:t>LVK (not for today)</a:t>
            </a:r>
          </a:p>
          <a:p>
            <a:r>
              <a:rPr lang="en-US" sz="2000" dirty="0"/>
              <a:t>Load Methods with corresponding Layouts </a:t>
            </a:r>
          </a:p>
          <a:p>
            <a:pPr lvl="1"/>
            <a:r>
              <a:rPr lang="en-US" sz="2000" dirty="0"/>
              <a:t>NAAT: DROP_NAAT_Method_v2.med </a:t>
            </a:r>
          </a:p>
          <a:p>
            <a:pPr lvl="1"/>
            <a:r>
              <a:rPr lang="en-US" sz="2000" dirty="0"/>
              <a:t>LFA: DROP_LFA_Method_v2.med</a:t>
            </a:r>
          </a:p>
          <a:p>
            <a:pPr lvl="1"/>
            <a:r>
              <a:rPr lang="en-US" sz="2000" dirty="0"/>
              <a:t>Training: </a:t>
            </a:r>
            <a:r>
              <a:rPr lang="en-US" sz="2000" dirty="0" err="1"/>
              <a:t>DROP_Training_Method.med</a:t>
            </a:r>
            <a:endParaRPr lang="en-US" sz="2000" dirty="0"/>
          </a:p>
          <a:p>
            <a:r>
              <a:rPr lang="en-US" sz="2000" dirty="0"/>
              <a:t>Load Liquid Classes: </a:t>
            </a:r>
            <a:r>
              <a:rPr lang="fr-FR" sz="2000" dirty="0"/>
              <a:t>DROP_Liquid_Classes.mdb</a:t>
            </a:r>
          </a:p>
          <a:p>
            <a:r>
              <a:rPr lang="en-US" sz="2000" dirty="0"/>
              <a:t>Load Shortcuts into Run Control: VENUS-Export-Shortcuts</a:t>
            </a:r>
          </a:p>
          <a:p>
            <a:r>
              <a:rPr lang="en-US" sz="2100" dirty="0"/>
              <a:t>Test for proper installation with the following files:</a:t>
            </a:r>
          </a:p>
          <a:p>
            <a:pPr lvl="1"/>
            <a:r>
              <a:rPr lang="en-US" sz="2100" dirty="0"/>
              <a:t>NAAT: NAAT_test_worklist.csv</a:t>
            </a:r>
          </a:p>
          <a:p>
            <a:pPr lvl="1"/>
            <a:r>
              <a:rPr lang="en-US" sz="2100" dirty="0"/>
              <a:t>LFA: LFA_test_worklist.csv </a:t>
            </a:r>
          </a:p>
          <a:p>
            <a:endParaRPr lang="en-US" dirty="0"/>
          </a:p>
          <a:p>
            <a:pPr marL="0" indent="0">
              <a:buNone/>
            </a:pPr>
            <a:r>
              <a:rPr lang="en-US" dirty="0"/>
              <a:t>Refer to Installation Instructions document for more detailed installation information</a:t>
            </a:r>
          </a:p>
        </p:txBody>
      </p:sp>
      <p:sp>
        <p:nvSpPr>
          <p:cNvPr id="3" name="Title 2">
            <a:extLst>
              <a:ext uri="{FF2B5EF4-FFF2-40B4-BE49-F238E27FC236}">
                <a16:creationId xmlns:a16="http://schemas.microsoft.com/office/drawing/2014/main" id="{7D5096B5-22EB-ED21-AE2A-BEC437251D01}"/>
              </a:ext>
            </a:extLst>
          </p:cNvPr>
          <p:cNvSpPr>
            <a:spLocks noGrp="1"/>
          </p:cNvSpPr>
          <p:nvPr>
            <p:ph type="title"/>
          </p:nvPr>
        </p:nvSpPr>
        <p:spPr/>
        <p:txBody>
          <a:bodyPr/>
          <a:lstStyle/>
          <a:p>
            <a:r>
              <a:rPr lang="en-US" dirty="0"/>
              <a:t>Overview: Installing Hamilton Software</a:t>
            </a:r>
          </a:p>
        </p:txBody>
      </p:sp>
      <p:sp>
        <p:nvSpPr>
          <p:cNvPr id="4" name="Footer Placeholder 3">
            <a:extLst>
              <a:ext uri="{FF2B5EF4-FFF2-40B4-BE49-F238E27FC236}">
                <a16:creationId xmlns:a16="http://schemas.microsoft.com/office/drawing/2014/main" id="{7C86F553-ED26-405D-DA7B-130AF44D87C3}"/>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sp>
        <p:nvSpPr>
          <p:cNvPr id="6" name="Star: 5 Points 5">
            <a:extLst>
              <a:ext uri="{FF2B5EF4-FFF2-40B4-BE49-F238E27FC236}">
                <a16:creationId xmlns:a16="http://schemas.microsoft.com/office/drawing/2014/main" id="{106B889C-8744-E5F5-5C82-7FE92EF80469}"/>
              </a:ext>
            </a:extLst>
          </p:cNvPr>
          <p:cNvSpPr/>
          <p:nvPr/>
        </p:nvSpPr>
        <p:spPr>
          <a:xfrm>
            <a:off x="10874478" y="5810864"/>
            <a:ext cx="521110" cy="52111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9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62570E-F3E1-4E73-90BC-00FD4EA3F142}"/>
              </a:ext>
            </a:extLst>
          </p:cNvPr>
          <p:cNvSpPr>
            <a:spLocks noGrp="1"/>
          </p:cNvSpPr>
          <p:nvPr>
            <p:ph idx="1"/>
          </p:nvPr>
        </p:nvSpPr>
        <p:spPr/>
        <p:txBody>
          <a:bodyPr/>
          <a:lstStyle/>
          <a:p>
            <a:pPr marL="457200" indent="-457200">
              <a:spcBef>
                <a:spcPts val="1800"/>
              </a:spcBef>
              <a:buFont typeface="+mj-lt"/>
              <a:buAutoNum type="arabicPeriod"/>
            </a:pPr>
            <a:r>
              <a:rPr lang="en-US"/>
              <a:t>Execute daily maintenance</a:t>
            </a:r>
          </a:p>
          <a:p>
            <a:pPr marL="457200" indent="-457200">
              <a:spcBef>
                <a:spcPts val="1800"/>
              </a:spcBef>
              <a:buFont typeface="+mj-lt"/>
              <a:buAutoNum type="arabicPeriod"/>
            </a:pPr>
            <a:r>
              <a:rPr lang="en-US"/>
              <a:t>Open VENUS software </a:t>
            </a:r>
          </a:p>
          <a:p>
            <a:pPr marL="457200" indent="-457200">
              <a:spcBef>
                <a:spcPts val="1800"/>
              </a:spcBef>
              <a:buFont typeface="+mj-lt"/>
              <a:buAutoNum type="arabicPeriod"/>
            </a:pPr>
            <a:r>
              <a:rPr lang="en-US"/>
              <a:t>Run protocol in simulation mode</a:t>
            </a:r>
          </a:p>
          <a:p>
            <a:pPr marL="457200" indent="-457200">
              <a:spcBef>
                <a:spcPts val="1800"/>
              </a:spcBef>
              <a:buFont typeface="+mj-lt"/>
              <a:buAutoNum type="arabicPeriod"/>
            </a:pPr>
            <a:r>
              <a:rPr lang="en-US"/>
              <a:t>Set up instrument deck and prepare reagents</a:t>
            </a:r>
          </a:p>
          <a:p>
            <a:pPr marL="457200" indent="-457200">
              <a:spcBef>
                <a:spcPts val="1800"/>
              </a:spcBef>
              <a:buFont typeface="+mj-lt"/>
              <a:buAutoNum type="arabicPeriod"/>
            </a:pPr>
            <a:r>
              <a:rPr lang="en-US"/>
              <a:t>Run protocol on the instrument </a:t>
            </a:r>
          </a:p>
          <a:p>
            <a:pPr marL="457200" indent="-457200">
              <a:spcBef>
                <a:spcPts val="1800"/>
              </a:spcBef>
              <a:buFont typeface="+mj-lt"/>
              <a:buAutoNum type="arabicPeriod"/>
            </a:pPr>
            <a:r>
              <a:rPr lang="en-US"/>
              <a:t>Clean up </a:t>
            </a:r>
          </a:p>
        </p:txBody>
      </p:sp>
      <p:sp>
        <p:nvSpPr>
          <p:cNvPr id="3" name="Title 2">
            <a:extLst>
              <a:ext uri="{FF2B5EF4-FFF2-40B4-BE49-F238E27FC236}">
                <a16:creationId xmlns:a16="http://schemas.microsoft.com/office/drawing/2014/main" id="{0A83E3DF-3192-41B9-8877-6E8211989605}"/>
              </a:ext>
            </a:extLst>
          </p:cNvPr>
          <p:cNvSpPr>
            <a:spLocks noGrp="1"/>
          </p:cNvSpPr>
          <p:nvPr>
            <p:ph type="title"/>
          </p:nvPr>
        </p:nvSpPr>
        <p:spPr/>
        <p:txBody>
          <a:bodyPr/>
          <a:lstStyle/>
          <a:p>
            <a:r>
              <a:rPr lang="en-US"/>
              <a:t>Using the Hamilton STAR – overview</a:t>
            </a:r>
          </a:p>
        </p:txBody>
      </p:sp>
      <p:sp>
        <p:nvSpPr>
          <p:cNvPr id="4" name="Footer Placeholder 3">
            <a:extLst>
              <a:ext uri="{FF2B5EF4-FFF2-40B4-BE49-F238E27FC236}">
                <a16:creationId xmlns:a16="http://schemas.microsoft.com/office/drawing/2014/main" id="{80B93F60-13C7-4F56-BB12-7E603A97F250}"/>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201870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24658-6CCE-32C5-B353-23CFCC1BD698}"/>
              </a:ext>
            </a:extLst>
          </p:cNvPr>
          <p:cNvSpPr>
            <a:spLocks noGrp="1"/>
          </p:cNvSpPr>
          <p:nvPr>
            <p:ph type="title"/>
          </p:nvPr>
        </p:nvSpPr>
        <p:spPr>
          <a:xfrm>
            <a:off x="457200" y="268634"/>
            <a:ext cx="11277600" cy="797503"/>
          </a:xfrm>
        </p:spPr>
        <p:txBody>
          <a:bodyPr/>
          <a:lstStyle/>
          <a:p>
            <a:r>
              <a:rPr lang="en-US"/>
              <a:t>Step 1. Execute daily maintenance </a:t>
            </a:r>
          </a:p>
        </p:txBody>
      </p:sp>
      <p:sp>
        <p:nvSpPr>
          <p:cNvPr id="4" name="Footer Placeholder 3">
            <a:extLst>
              <a:ext uri="{FF2B5EF4-FFF2-40B4-BE49-F238E27FC236}">
                <a16:creationId xmlns:a16="http://schemas.microsoft.com/office/drawing/2014/main" id="{BD95B0BF-DCD6-07C4-E006-F62CB734393C}"/>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
        <p:nvSpPr>
          <p:cNvPr id="5" name="Content Placeholder 1">
            <a:extLst>
              <a:ext uri="{FF2B5EF4-FFF2-40B4-BE49-F238E27FC236}">
                <a16:creationId xmlns:a16="http://schemas.microsoft.com/office/drawing/2014/main" id="{29888BCA-A0E4-64B5-45B5-432C0F2715AF}"/>
              </a:ext>
            </a:extLst>
          </p:cNvPr>
          <p:cNvSpPr txBox="1">
            <a:spLocks/>
          </p:cNvSpPr>
          <p:nvPr/>
        </p:nvSpPr>
        <p:spPr>
          <a:xfrm>
            <a:off x="457200" y="1003177"/>
            <a:ext cx="11101525" cy="571222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1.1</a:t>
            </a:r>
            <a:r>
              <a:rPr lang="en-US" sz="2000" dirty="0"/>
              <a:t> Open the </a:t>
            </a:r>
            <a:r>
              <a:rPr lang="en-US" sz="2000" dirty="0" err="1"/>
              <a:t>Microlab</a:t>
            </a:r>
            <a:r>
              <a:rPr lang="en-US" sz="2000" dirty="0"/>
              <a:t> STAR Maintenance and Verification application through Windows or by selecting the instrument on the VENUS 6 maintenance tab. </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b="1" dirty="0"/>
              <a:t>1.2</a:t>
            </a:r>
            <a:r>
              <a:rPr lang="en-US" sz="2000" dirty="0"/>
              <a:t> Select the check box next to “Daily maintenance” and click the green arrow along the icon bar.  </a:t>
            </a:r>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2" name="Picture 1" descr="Text&#10;&#10;Description automatically generated with medium confidence">
            <a:extLst>
              <a:ext uri="{FF2B5EF4-FFF2-40B4-BE49-F238E27FC236}">
                <a16:creationId xmlns:a16="http://schemas.microsoft.com/office/drawing/2014/main" id="{1832ABA8-EF13-9EBE-A848-F88E80638BA5}"/>
              </a:ext>
            </a:extLst>
          </p:cNvPr>
          <p:cNvPicPr>
            <a:picLocks noChangeAspect="1"/>
          </p:cNvPicPr>
          <p:nvPr/>
        </p:nvPicPr>
        <p:blipFill rotWithShape="1">
          <a:blip r:embed="rId2">
            <a:extLst>
              <a:ext uri="{28A0092B-C50C-407E-A947-70E740481C1C}">
                <a14:useLocalDpi xmlns:a14="http://schemas.microsoft.com/office/drawing/2010/main" val="0"/>
              </a:ext>
            </a:extLst>
          </a:blip>
          <a:srcRect l="815" t="2087" r="842" b="1912"/>
          <a:stretch/>
        </p:blipFill>
        <p:spPr bwMode="auto">
          <a:xfrm>
            <a:off x="3273836" y="3861807"/>
            <a:ext cx="5642748" cy="2434761"/>
          </a:xfrm>
          <a:prstGeom prst="rect">
            <a:avLst/>
          </a:prstGeom>
          <a:noFill/>
          <a:ln>
            <a:noFill/>
          </a:ln>
        </p:spPr>
      </p:pic>
      <p:pic>
        <p:nvPicPr>
          <p:cNvPr id="7" name="Picture 6">
            <a:extLst>
              <a:ext uri="{FF2B5EF4-FFF2-40B4-BE49-F238E27FC236}">
                <a16:creationId xmlns:a16="http://schemas.microsoft.com/office/drawing/2014/main" id="{63DF22A7-7824-9746-7414-AC73B09186D8}"/>
              </a:ext>
            </a:extLst>
          </p:cNvPr>
          <p:cNvPicPr>
            <a:picLocks noChangeAspect="1"/>
          </p:cNvPicPr>
          <p:nvPr/>
        </p:nvPicPr>
        <p:blipFill>
          <a:blip r:embed="rId3"/>
          <a:stretch>
            <a:fillRect/>
          </a:stretch>
        </p:blipFill>
        <p:spPr>
          <a:xfrm>
            <a:off x="6377818" y="1583126"/>
            <a:ext cx="2221752" cy="1635645"/>
          </a:xfrm>
          <a:prstGeom prst="rect">
            <a:avLst/>
          </a:prstGeom>
        </p:spPr>
      </p:pic>
      <p:pic>
        <p:nvPicPr>
          <p:cNvPr id="8" name="Content Placeholder 3">
            <a:extLst>
              <a:ext uri="{FF2B5EF4-FFF2-40B4-BE49-F238E27FC236}">
                <a16:creationId xmlns:a16="http://schemas.microsoft.com/office/drawing/2014/main" id="{C3090DE1-366F-D547-3B08-625A9A5ED2C9}"/>
              </a:ext>
            </a:extLst>
          </p:cNvPr>
          <p:cNvPicPr>
            <a:picLocks noChangeAspect="1"/>
          </p:cNvPicPr>
          <p:nvPr/>
        </p:nvPicPr>
        <p:blipFill rotWithShape="1">
          <a:blip r:embed="rId4"/>
          <a:srcRect t="64466" r="52691" b="1699"/>
          <a:stretch/>
        </p:blipFill>
        <p:spPr>
          <a:xfrm>
            <a:off x="4175479" y="1583126"/>
            <a:ext cx="1240675" cy="1466006"/>
          </a:xfrm>
          <a:prstGeom prst="rect">
            <a:avLst/>
          </a:prstGeom>
          <a:ln>
            <a:noFill/>
          </a:ln>
        </p:spPr>
      </p:pic>
      <p:pic>
        <p:nvPicPr>
          <p:cNvPr id="9" name="Graphic 8" descr="Cursor with solid fill">
            <a:extLst>
              <a:ext uri="{FF2B5EF4-FFF2-40B4-BE49-F238E27FC236}">
                <a16:creationId xmlns:a16="http://schemas.microsoft.com/office/drawing/2014/main" id="{AF0D274B-FA1E-7214-AAE4-86C849FA8F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8741" y="1968279"/>
            <a:ext cx="914400" cy="914400"/>
          </a:xfrm>
          <a:prstGeom prst="rect">
            <a:avLst/>
          </a:prstGeom>
        </p:spPr>
      </p:pic>
      <p:pic>
        <p:nvPicPr>
          <p:cNvPr id="10" name="Graphic 9" descr="Cursor with solid fill">
            <a:extLst>
              <a:ext uri="{FF2B5EF4-FFF2-40B4-BE49-F238E27FC236}">
                <a16:creationId xmlns:a16="http://schemas.microsoft.com/office/drawing/2014/main" id="{3327F306-9B79-9141-4148-3E7388C765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3286" y="2081794"/>
            <a:ext cx="914400" cy="914400"/>
          </a:xfrm>
          <a:prstGeom prst="rect">
            <a:avLst/>
          </a:prstGeom>
        </p:spPr>
      </p:pic>
      <p:sp>
        <p:nvSpPr>
          <p:cNvPr id="11" name="TextBox 10">
            <a:extLst>
              <a:ext uri="{FF2B5EF4-FFF2-40B4-BE49-F238E27FC236}">
                <a16:creationId xmlns:a16="http://schemas.microsoft.com/office/drawing/2014/main" id="{913F2137-FE1A-051E-6285-FD225F330E72}"/>
              </a:ext>
            </a:extLst>
          </p:cNvPr>
          <p:cNvSpPr txBox="1"/>
          <p:nvPr/>
        </p:nvSpPr>
        <p:spPr>
          <a:xfrm>
            <a:off x="5847764" y="2169662"/>
            <a:ext cx="389850" cy="369332"/>
          </a:xfrm>
          <a:prstGeom prst="rect">
            <a:avLst/>
          </a:prstGeom>
          <a:noFill/>
        </p:spPr>
        <p:txBody>
          <a:bodyPr wrap="none" rtlCol="0">
            <a:spAutoFit/>
          </a:bodyPr>
          <a:lstStyle/>
          <a:p>
            <a:r>
              <a:rPr lang="en-US" i="1"/>
              <a:t>or</a:t>
            </a:r>
          </a:p>
        </p:txBody>
      </p:sp>
      <p:pic>
        <p:nvPicPr>
          <p:cNvPr id="12" name="Graphic 11" descr="Cursor with solid fill">
            <a:extLst>
              <a:ext uri="{FF2B5EF4-FFF2-40B4-BE49-F238E27FC236}">
                <a16:creationId xmlns:a16="http://schemas.microsoft.com/office/drawing/2014/main" id="{F2BB35BC-E90F-48EE-1940-BE1CAB1DA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6527" y="4943282"/>
            <a:ext cx="914400" cy="914400"/>
          </a:xfrm>
          <a:prstGeom prst="rect">
            <a:avLst/>
          </a:prstGeom>
        </p:spPr>
      </p:pic>
      <p:sp>
        <p:nvSpPr>
          <p:cNvPr id="6" name="Rectangle 5">
            <a:extLst>
              <a:ext uri="{FF2B5EF4-FFF2-40B4-BE49-F238E27FC236}">
                <a16:creationId xmlns:a16="http://schemas.microsoft.com/office/drawing/2014/main" id="{A59602A6-A5D0-CAF3-ACB1-B536F357D6CD}"/>
              </a:ext>
            </a:extLst>
          </p:cNvPr>
          <p:cNvSpPr/>
          <p:nvPr/>
        </p:nvSpPr>
        <p:spPr>
          <a:xfrm>
            <a:off x="3721100" y="4216400"/>
            <a:ext cx="184150" cy="18415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6EFAC7-13B4-9530-F1CD-60FA015C1078}"/>
              </a:ext>
            </a:extLst>
          </p:cNvPr>
          <p:cNvSpPr txBox="1"/>
          <p:nvPr/>
        </p:nvSpPr>
        <p:spPr>
          <a:xfrm>
            <a:off x="4008021" y="5493685"/>
            <a:ext cx="312906"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B507753D-BAC7-893B-22E9-60EAE634E258}"/>
              </a:ext>
            </a:extLst>
          </p:cNvPr>
          <p:cNvSpPr txBox="1"/>
          <p:nvPr/>
        </p:nvSpPr>
        <p:spPr>
          <a:xfrm>
            <a:off x="3339779" y="4473496"/>
            <a:ext cx="312906" cy="369332"/>
          </a:xfrm>
          <a:prstGeom prst="rect">
            <a:avLst/>
          </a:prstGeom>
          <a:noFill/>
        </p:spPr>
        <p:txBody>
          <a:bodyPr wrap="none" rtlCol="0">
            <a:spAutoFit/>
          </a:bodyPr>
          <a:lstStyle/>
          <a:p>
            <a:r>
              <a:rPr lang="en-US" dirty="0"/>
              <a:t>2</a:t>
            </a:r>
          </a:p>
        </p:txBody>
      </p:sp>
      <p:cxnSp>
        <p:nvCxnSpPr>
          <p:cNvPr id="16" name="Straight Arrow Connector 15">
            <a:extLst>
              <a:ext uri="{FF2B5EF4-FFF2-40B4-BE49-F238E27FC236}">
                <a16:creationId xmlns:a16="http://schemas.microsoft.com/office/drawing/2014/main" id="{0FE00227-EA3A-5CE3-EAD1-5A7A9BC2F40B}"/>
              </a:ext>
            </a:extLst>
          </p:cNvPr>
          <p:cNvCxnSpPr>
            <a:cxnSpLocks/>
          </p:cNvCxnSpPr>
          <p:nvPr/>
        </p:nvCxnSpPr>
        <p:spPr>
          <a:xfrm flipV="1">
            <a:off x="3562350" y="4432931"/>
            <a:ext cx="158750" cy="1587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3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24658-6CCE-32C5-B353-23CFCC1BD698}"/>
              </a:ext>
            </a:extLst>
          </p:cNvPr>
          <p:cNvSpPr>
            <a:spLocks noGrp="1"/>
          </p:cNvSpPr>
          <p:nvPr>
            <p:ph type="title"/>
          </p:nvPr>
        </p:nvSpPr>
        <p:spPr>
          <a:xfrm>
            <a:off x="457200" y="241291"/>
            <a:ext cx="11277600" cy="797503"/>
          </a:xfrm>
        </p:spPr>
        <p:txBody>
          <a:bodyPr/>
          <a:lstStyle/>
          <a:p>
            <a:r>
              <a:rPr lang="en-US"/>
              <a:t>Step 1. Execute daily maintenance </a:t>
            </a:r>
          </a:p>
        </p:txBody>
      </p:sp>
      <p:sp>
        <p:nvSpPr>
          <p:cNvPr id="4" name="Footer Placeholder 3">
            <a:extLst>
              <a:ext uri="{FF2B5EF4-FFF2-40B4-BE49-F238E27FC236}">
                <a16:creationId xmlns:a16="http://schemas.microsoft.com/office/drawing/2014/main" id="{BD95B0BF-DCD6-07C4-E006-F62CB734393C}"/>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
        <p:nvSpPr>
          <p:cNvPr id="5" name="Content Placeholder 1">
            <a:extLst>
              <a:ext uri="{FF2B5EF4-FFF2-40B4-BE49-F238E27FC236}">
                <a16:creationId xmlns:a16="http://schemas.microsoft.com/office/drawing/2014/main" id="{29888BCA-A0E4-64B5-45B5-432C0F2715AF}"/>
              </a:ext>
            </a:extLst>
          </p:cNvPr>
          <p:cNvSpPr txBox="1">
            <a:spLocks/>
          </p:cNvSpPr>
          <p:nvPr/>
        </p:nvSpPr>
        <p:spPr>
          <a:xfrm>
            <a:off x="457200" y="1038795"/>
            <a:ext cx="11464375" cy="5417886"/>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t>1.3  </a:t>
            </a:r>
            <a:r>
              <a:rPr lang="en-US" sz="2200"/>
              <a:t>Run Control will open automatically and walk the user through the maintenance steps. The steps are shown below. Follow the instructions as requested to complete maintenance. </a:t>
            </a:r>
          </a:p>
          <a:p>
            <a:pPr marL="0" indent="0">
              <a:buFont typeface="Arial" panose="020B0604020202020204" pitchFamily="34" charset="0"/>
              <a:buNone/>
            </a:pPr>
            <a:endParaRPr lang="en-US" sz="2000"/>
          </a:p>
          <a:p>
            <a:pPr marL="0" indent="0">
              <a:buFont typeface="Arial" panose="020B0604020202020204" pitchFamily="34" charset="0"/>
              <a:buNone/>
            </a:pPr>
            <a:endParaRPr lang="en-US" sz="2000"/>
          </a:p>
        </p:txBody>
      </p:sp>
      <p:pic>
        <p:nvPicPr>
          <p:cNvPr id="6" name="Picture 5">
            <a:extLst>
              <a:ext uri="{FF2B5EF4-FFF2-40B4-BE49-F238E27FC236}">
                <a16:creationId xmlns:a16="http://schemas.microsoft.com/office/drawing/2014/main" id="{DEA3C67D-B630-3FB6-EF62-A82AA374BF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556" t="43478" r="39253" b="42541"/>
          <a:stretch/>
        </p:blipFill>
        <p:spPr bwMode="auto">
          <a:xfrm>
            <a:off x="502262" y="2177518"/>
            <a:ext cx="3783781" cy="1402224"/>
          </a:xfrm>
          <a:prstGeom prst="rect">
            <a:avLst/>
          </a:prstGeom>
          <a:noFill/>
          <a:ln w="12700">
            <a:solidFill>
              <a:schemeClr val="tx1"/>
            </a:solidFill>
          </a:ln>
        </p:spPr>
      </p:pic>
      <p:pic>
        <p:nvPicPr>
          <p:cNvPr id="7" name="Picture 6">
            <a:extLst>
              <a:ext uri="{FF2B5EF4-FFF2-40B4-BE49-F238E27FC236}">
                <a16:creationId xmlns:a16="http://schemas.microsoft.com/office/drawing/2014/main" id="{FAD441B2-55FC-D01D-F730-74CA5C30BD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9847" y="2168982"/>
            <a:ext cx="3848100" cy="2164080"/>
          </a:xfrm>
          <a:prstGeom prst="rect">
            <a:avLst/>
          </a:prstGeom>
          <a:noFill/>
          <a:ln w="12700">
            <a:solidFill>
              <a:schemeClr val="tx1"/>
            </a:solidFill>
          </a:ln>
        </p:spPr>
      </p:pic>
      <p:pic>
        <p:nvPicPr>
          <p:cNvPr id="8" name="Picture 7">
            <a:extLst>
              <a:ext uri="{FF2B5EF4-FFF2-40B4-BE49-F238E27FC236}">
                <a16:creationId xmlns:a16="http://schemas.microsoft.com/office/drawing/2014/main" id="{5514CD19-DE6C-CF01-769D-DF2C6A6EEE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0291" y="2175126"/>
            <a:ext cx="3261360" cy="1554480"/>
          </a:xfrm>
          <a:prstGeom prst="rect">
            <a:avLst/>
          </a:prstGeom>
          <a:noFill/>
          <a:ln w="12700">
            <a:solidFill>
              <a:schemeClr val="tx1"/>
            </a:solidFill>
          </a:ln>
        </p:spPr>
      </p:pic>
      <p:pic>
        <p:nvPicPr>
          <p:cNvPr id="9" name="Picture 8">
            <a:extLst>
              <a:ext uri="{FF2B5EF4-FFF2-40B4-BE49-F238E27FC236}">
                <a16:creationId xmlns:a16="http://schemas.microsoft.com/office/drawing/2014/main" id="{1D655416-4D36-FFA3-39FD-7D3837E5013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37939"/>
            <a:ext cx="3970020" cy="1516380"/>
          </a:xfrm>
          <a:prstGeom prst="rect">
            <a:avLst/>
          </a:prstGeom>
          <a:noFill/>
          <a:ln>
            <a:noFill/>
          </a:ln>
        </p:spPr>
      </p:pic>
      <p:pic>
        <p:nvPicPr>
          <p:cNvPr id="11" name="Picture 10">
            <a:extLst>
              <a:ext uri="{FF2B5EF4-FFF2-40B4-BE49-F238E27FC236}">
                <a16:creationId xmlns:a16="http://schemas.microsoft.com/office/drawing/2014/main" id="{7ACE0CD0-A81A-98E6-BB4B-D3166ABB3D2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69564" y="4937939"/>
            <a:ext cx="3703320" cy="1531620"/>
          </a:xfrm>
          <a:prstGeom prst="rect">
            <a:avLst/>
          </a:prstGeom>
          <a:noFill/>
          <a:ln>
            <a:noFill/>
          </a:ln>
        </p:spPr>
      </p:pic>
      <p:pic>
        <p:nvPicPr>
          <p:cNvPr id="12" name="Picture 11">
            <a:extLst>
              <a:ext uri="{FF2B5EF4-FFF2-40B4-BE49-F238E27FC236}">
                <a16:creationId xmlns:a16="http://schemas.microsoft.com/office/drawing/2014/main" id="{98617B6B-3DED-3BBC-D868-666BBBB96A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15228" y="4937939"/>
            <a:ext cx="3413760" cy="1455420"/>
          </a:xfrm>
          <a:prstGeom prst="rect">
            <a:avLst/>
          </a:prstGeom>
          <a:noFill/>
          <a:ln>
            <a:noFill/>
          </a:ln>
        </p:spPr>
      </p:pic>
      <p:sp>
        <p:nvSpPr>
          <p:cNvPr id="13" name="TextBox 12">
            <a:extLst>
              <a:ext uri="{FF2B5EF4-FFF2-40B4-BE49-F238E27FC236}">
                <a16:creationId xmlns:a16="http://schemas.microsoft.com/office/drawing/2014/main" id="{19FFA77B-0AF1-1B88-BB46-4BEE3198B175}"/>
              </a:ext>
            </a:extLst>
          </p:cNvPr>
          <p:cNvSpPr txBox="1"/>
          <p:nvPr/>
        </p:nvSpPr>
        <p:spPr>
          <a:xfrm>
            <a:off x="499827" y="1828294"/>
            <a:ext cx="3783781" cy="307777"/>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1. Start daily maintenance. Click ‘Yes’</a:t>
            </a:r>
          </a:p>
        </p:txBody>
      </p:sp>
      <p:sp>
        <p:nvSpPr>
          <p:cNvPr id="15" name="TextBox 14">
            <a:extLst>
              <a:ext uri="{FF2B5EF4-FFF2-40B4-BE49-F238E27FC236}">
                <a16:creationId xmlns:a16="http://schemas.microsoft.com/office/drawing/2014/main" id="{2696D328-506F-57A2-318D-56FF817EC2B8}"/>
              </a:ext>
            </a:extLst>
          </p:cNvPr>
          <p:cNvSpPr txBox="1"/>
          <p:nvPr/>
        </p:nvSpPr>
        <p:spPr>
          <a:xfrm>
            <a:off x="4467412" y="1828294"/>
            <a:ext cx="3848100" cy="307777"/>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2. Confirm deck is clean. Click ‘OK’.</a:t>
            </a:r>
          </a:p>
        </p:txBody>
      </p:sp>
      <p:sp>
        <p:nvSpPr>
          <p:cNvPr id="16" name="TextBox 15">
            <a:extLst>
              <a:ext uri="{FF2B5EF4-FFF2-40B4-BE49-F238E27FC236}">
                <a16:creationId xmlns:a16="http://schemas.microsoft.com/office/drawing/2014/main" id="{5EC37CCE-3C04-10F7-DEDA-7B85B0602FD1}"/>
              </a:ext>
            </a:extLst>
          </p:cNvPr>
          <p:cNvSpPr txBox="1"/>
          <p:nvPr/>
        </p:nvSpPr>
        <p:spPr>
          <a:xfrm>
            <a:off x="8460291" y="1828294"/>
            <a:ext cx="3261360" cy="307777"/>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3. Empty tip waste. Click ‘OK’.</a:t>
            </a:r>
          </a:p>
        </p:txBody>
      </p:sp>
      <p:sp>
        <p:nvSpPr>
          <p:cNvPr id="17" name="TextBox 16">
            <a:extLst>
              <a:ext uri="{FF2B5EF4-FFF2-40B4-BE49-F238E27FC236}">
                <a16:creationId xmlns:a16="http://schemas.microsoft.com/office/drawing/2014/main" id="{1CB8C3C6-64DF-1DBC-FE23-FDA05B46278A}"/>
              </a:ext>
            </a:extLst>
          </p:cNvPr>
          <p:cNvSpPr txBox="1"/>
          <p:nvPr/>
        </p:nvSpPr>
        <p:spPr>
          <a:xfrm>
            <a:off x="457200" y="4451046"/>
            <a:ext cx="3970020" cy="523220"/>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4. Check channel tightness. </a:t>
            </a:r>
          </a:p>
          <a:p>
            <a:r>
              <a:rPr lang="en-US" sz="1400" b="1"/>
              <a:t>Click ‘Yes’.</a:t>
            </a:r>
          </a:p>
        </p:txBody>
      </p:sp>
      <p:sp>
        <p:nvSpPr>
          <p:cNvPr id="18" name="TextBox 17">
            <a:extLst>
              <a:ext uri="{FF2B5EF4-FFF2-40B4-BE49-F238E27FC236}">
                <a16:creationId xmlns:a16="http://schemas.microsoft.com/office/drawing/2014/main" id="{96608FD9-0200-0C68-3D27-79AA4AB6C239}"/>
              </a:ext>
            </a:extLst>
          </p:cNvPr>
          <p:cNvSpPr txBox="1"/>
          <p:nvPr/>
        </p:nvSpPr>
        <p:spPr>
          <a:xfrm>
            <a:off x="4530804" y="4451046"/>
            <a:ext cx="3742080" cy="523220"/>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5. Check capacitive measurement.</a:t>
            </a:r>
          </a:p>
          <a:p>
            <a:r>
              <a:rPr lang="en-US" sz="1400" b="1"/>
              <a:t>Click ‘Yes’.</a:t>
            </a:r>
          </a:p>
        </p:txBody>
      </p:sp>
      <p:sp>
        <p:nvSpPr>
          <p:cNvPr id="19" name="TextBox 18">
            <a:extLst>
              <a:ext uri="{FF2B5EF4-FFF2-40B4-BE49-F238E27FC236}">
                <a16:creationId xmlns:a16="http://schemas.microsoft.com/office/drawing/2014/main" id="{DD45ADF9-902D-F28A-AB3C-D2F80BCF7A68}"/>
              </a:ext>
            </a:extLst>
          </p:cNvPr>
          <p:cNvSpPr txBox="1"/>
          <p:nvPr/>
        </p:nvSpPr>
        <p:spPr>
          <a:xfrm>
            <a:off x="8405864" y="4451046"/>
            <a:ext cx="3409464" cy="523220"/>
          </a:xfrm>
          <a:prstGeom prst="rect">
            <a:avLst/>
          </a:prstGeom>
          <a:solidFill>
            <a:schemeClr val="tx2">
              <a:lumMod val="20000"/>
              <a:lumOff val="80000"/>
              <a:alpha val="30196"/>
            </a:schemeClr>
          </a:solidFill>
          <a:ln w="19050">
            <a:solidFill>
              <a:schemeClr val="tx2"/>
            </a:solidFill>
          </a:ln>
        </p:spPr>
        <p:txBody>
          <a:bodyPr wrap="square" rtlCol="0">
            <a:spAutoFit/>
          </a:bodyPr>
          <a:lstStyle/>
          <a:p>
            <a:r>
              <a:rPr lang="en-US" sz="1400" b="1"/>
              <a:t>6. Daily maintenance complete. </a:t>
            </a:r>
          </a:p>
          <a:p>
            <a:r>
              <a:rPr lang="en-US" sz="1400" b="1"/>
              <a:t>Click ‘OK”.</a:t>
            </a:r>
          </a:p>
        </p:txBody>
      </p:sp>
    </p:spTree>
    <p:extLst>
      <p:ext uri="{BB962C8B-B14F-4D97-AF65-F5344CB8AC3E}">
        <p14:creationId xmlns:p14="http://schemas.microsoft.com/office/powerpoint/2010/main" val="661712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29888BCA-A0E4-64B5-45B5-432C0F2715AF}"/>
              </a:ext>
            </a:extLst>
          </p:cNvPr>
          <p:cNvSpPr txBox="1">
            <a:spLocks/>
          </p:cNvSpPr>
          <p:nvPr/>
        </p:nvSpPr>
        <p:spPr>
          <a:xfrm>
            <a:off x="457201" y="1237534"/>
            <a:ext cx="11168742" cy="5219146"/>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Some things to note about daily maintenance: </a:t>
            </a:r>
          </a:p>
          <a:p>
            <a:pPr marL="342900" marR="0" lvl="0" indent="-342900">
              <a:lnSpc>
                <a:spcPct val="110000"/>
              </a:lnSpc>
              <a:spcBef>
                <a:spcPts val="0"/>
              </a:spcBef>
              <a:spcAft>
                <a:spcPts val="300"/>
              </a:spcAft>
              <a:buFont typeface="Calibri" panose="020F0502020204030204" pitchFamily="34" charset="0"/>
              <a:buChar char="-"/>
            </a:pPr>
            <a:r>
              <a:rPr lang="en-US" sz="2000">
                <a:solidFill>
                  <a:srgbClr val="262626"/>
                </a:solidFill>
                <a:effectLst/>
                <a:ea typeface="Calibri" panose="020F0502020204030204" pitchFamily="34" charset="0"/>
                <a:cs typeface="Calibri" panose="020F0502020204030204" pitchFamily="34" charset="0"/>
              </a:rPr>
              <a:t>Daily maintenance should be run at the beginning of the day before starting an experiment. The goal of daily maintenance is to ensure that the deck is clean and that the pipette tips are picked up and can measure pressure and capacitance correctly. </a:t>
            </a:r>
          </a:p>
          <a:p>
            <a:pPr marL="342900" marR="0" lvl="0" indent="-342900">
              <a:lnSpc>
                <a:spcPct val="110000"/>
              </a:lnSpc>
              <a:spcBef>
                <a:spcPts val="0"/>
              </a:spcBef>
              <a:spcAft>
                <a:spcPts val="300"/>
              </a:spcAft>
              <a:buFont typeface="Calibri" panose="020F0502020204030204" pitchFamily="34" charset="0"/>
              <a:buChar char="-"/>
            </a:pPr>
            <a:r>
              <a:rPr lang="en-US" sz="2000">
                <a:solidFill>
                  <a:srgbClr val="262626"/>
                </a:solidFill>
                <a:effectLst/>
                <a:ea typeface="Calibri" panose="020F0502020204030204" pitchFamily="34" charset="0"/>
                <a:cs typeface="Calibri" panose="020F0502020204030204" pitchFamily="34" charset="0"/>
              </a:rPr>
              <a:t>Daily and weekly maintenance are the same, so we only run daily maintenance.</a:t>
            </a:r>
          </a:p>
          <a:p>
            <a:pPr marL="342900" marR="0" lvl="0" indent="-342900">
              <a:lnSpc>
                <a:spcPct val="110000"/>
              </a:lnSpc>
              <a:spcBef>
                <a:spcPts val="0"/>
              </a:spcBef>
              <a:spcAft>
                <a:spcPts val="300"/>
              </a:spcAft>
              <a:buFont typeface="Calibri" panose="020F0502020204030204" pitchFamily="34" charset="0"/>
              <a:buChar char="-"/>
            </a:pPr>
            <a:r>
              <a:rPr lang="en-US" sz="2000">
                <a:solidFill>
                  <a:srgbClr val="262626"/>
                </a:solidFill>
                <a:effectLst/>
                <a:ea typeface="Calibri" panose="020F0502020204030204" pitchFamily="34" charset="0"/>
                <a:cs typeface="Calibri" panose="020F0502020204030204" pitchFamily="34" charset="0"/>
              </a:rPr>
              <a:t>Daily maintenance </a:t>
            </a:r>
            <a:r>
              <a:rPr lang="en-US" sz="2000" u="sng">
                <a:solidFill>
                  <a:srgbClr val="262626"/>
                </a:solidFill>
                <a:effectLst/>
                <a:ea typeface="Calibri" panose="020F0502020204030204" pitchFamily="34" charset="0"/>
                <a:cs typeface="Calibri" panose="020F0502020204030204" pitchFamily="34" charset="0"/>
              </a:rPr>
              <a:t>cannot</a:t>
            </a:r>
            <a:r>
              <a:rPr lang="en-US" sz="2000">
                <a:solidFill>
                  <a:srgbClr val="262626"/>
                </a:solidFill>
                <a:effectLst/>
                <a:ea typeface="Calibri" panose="020F0502020204030204" pitchFamily="34" charset="0"/>
                <a:cs typeface="Calibri" panose="020F0502020204030204" pitchFamily="34" charset="0"/>
              </a:rPr>
              <a:t> run when Run Control is left in simulation mode. If you have this problem, open </a:t>
            </a:r>
            <a:r>
              <a:rPr lang="en-US" sz="2000">
                <a:solidFill>
                  <a:srgbClr val="262626"/>
                </a:solidFill>
                <a:ea typeface="Calibri" panose="020F0502020204030204" pitchFamily="34" charset="0"/>
                <a:cs typeface="Calibri" panose="020F0502020204030204" pitchFamily="34" charset="0"/>
              </a:rPr>
              <a:t>Tools&gt;System Config Editor&gt;System Settings&gt;Runtime Settings and change Simulation to </a:t>
            </a:r>
            <a:r>
              <a:rPr lang="en-US" sz="2000" b="1">
                <a:solidFill>
                  <a:srgbClr val="FF0000"/>
                </a:solidFill>
                <a:ea typeface="Calibri" panose="020F0502020204030204" pitchFamily="34" charset="0"/>
                <a:cs typeface="Calibri" panose="020F0502020204030204" pitchFamily="34" charset="0"/>
              </a:rPr>
              <a:t>OFF</a:t>
            </a:r>
            <a:r>
              <a:rPr lang="en-US" sz="2000">
                <a:solidFill>
                  <a:srgbClr val="262626"/>
                </a:solidFill>
                <a:ea typeface="Calibri" panose="020F0502020204030204" pitchFamily="34" charset="0"/>
                <a:cs typeface="Calibri" panose="020F0502020204030204" pitchFamily="34" charset="0"/>
              </a:rPr>
              <a:t>. </a:t>
            </a:r>
            <a:endParaRPr lang="en-US" sz="2000">
              <a:solidFill>
                <a:srgbClr val="262626"/>
              </a:solidFill>
              <a:effectLst/>
              <a:ea typeface="Calibri" panose="020F0502020204030204" pitchFamily="34" charset="0"/>
              <a:cs typeface="Calibri" panose="020F0502020204030204" pitchFamily="34" charset="0"/>
            </a:endParaRPr>
          </a:p>
          <a:p>
            <a:pPr marL="342900" marR="0" lvl="0" indent="-342900">
              <a:lnSpc>
                <a:spcPct val="110000"/>
              </a:lnSpc>
              <a:spcBef>
                <a:spcPts val="0"/>
              </a:spcBef>
              <a:spcAft>
                <a:spcPts val="300"/>
              </a:spcAft>
              <a:buFont typeface="Calibri" panose="020F0502020204030204" pitchFamily="34" charset="0"/>
              <a:buChar char="-"/>
            </a:pPr>
            <a:r>
              <a:rPr lang="en-US" sz="2000">
                <a:solidFill>
                  <a:srgbClr val="262626"/>
                </a:solidFill>
                <a:effectLst/>
                <a:ea typeface="Calibri" panose="020F0502020204030204" pitchFamily="34" charset="0"/>
                <a:cs typeface="Calibri" panose="020F0502020204030204" pitchFamily="34" charset="0"/>
              </a:rPr>
              <a:t>If daily maintenance does not pass, contact </a:t>
            </a:r>
            <a:r>
              <a:rPr lang="en-US" sz="2000">
                <a:solidFill>
                  <a:srgbClr val="262626"/>
                </a:solidFill>
                <a:effectLst/>
                <a:highlight>
                  <a:srgbClr val="FFFF00"/>
                </a:highlight>
                <a:ea typeface="Calibri" panose="020F0502020204030204" pitchFamily="34" charset="0"/>
                <a:cs typeface="Calibri" panose="020F0502020204030204" pitchFamily="34" charset="0"/>
              </a:rPr>
              <a:t>_____</a:t>
            </a:r>
            <a:r>
              <a:rPr lang="en-US" sz="2000">
                <a:solidFill>
                  <a:srgbClr val="262626"/>
                </a:solidFill>
                <a:effectLst/>
                <a:ea typeface="Calibri" panose="020F0502020204030204" pitchFamily="34" charset="0"/>
                <a:cs typeface="Calibri" panose="020F0502020204030204" pitchFamily="34" charset="0"/>
              </a:rPr>
              <a:t>so that we can have the Hamilton service representative come to fix the machine.</a:t>
            </a:r>
            <a:endParaRPr lang="en-US" sz="2000"/>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3" name="Title 2">
            <a:extLst>
              <a:ext uri="{FF2B5EF4-FFF2-40B4-BE49-F238E27FC236}">
                <a16:creationId xmlns:a16="http://schemas.microsoft.com/office/drawing/2014/main" id="{4B424658-6CCE-32C5-B353-23CFCC1BD698}"/>
              </a:ext>
            </a:extLst>
          </p:cNvPr>
          <p:cNvSpPr>
            <a:spLocks noGrp="1"/>
          </p:cNvSpPr>
          <p:nvPr>
            <p:ph type="title"/>
          </p:nvPr>
        </p:nvSpPr>
        <p:spPr/>
        <p:txBody>
          <a:bodyPr/>
          <a:lstStyle/>
          <a:p>
            <a:r>
              <a:rPr lang="en-US"/>
              <a:t>Operator Notes for Daily Maintenance </a:t>
            </a:r>
          </a:p>
        </p:txBody>
      </p:sp>
      <p:sp>
        <p:nvSpPr>
          <p:cNvPr id="4" name="Footer Placeholder 3">
            <a:extLst>
              <a:ext uri="{FF2B5EF4-FFF2-40B4-BE49-F238E27FC236}">
                <a16:creationId xmlns:a16="http://schemas.microsoft.com/office/drawing/2014/main" id="{BD95B0BF-DCD6-07C4-E006-F62CB734393C}"/>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323975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52AC16-405D-4EFD-82D0-B16F52B400B1}"/>
              </a:ext>
            </a:extLst>
          </p:cNvPr>
          <p:cNvSpPr>
            <a:spLocks noGrp="1"/>
          </p:cNvSpPr>
          <p:nvPr>
            <p:ph idx="1"/>
          </p:nvPr>
        </p:nvSpPr>
        <p:spPr>
          <a:xfrm>
            <a:off x="646997" y="2413190"/>
            <a:ext cx="10304537" cy="4043489"/>
          </a:xfrm>
        </p:spPr>
        <p:txBody>
          <a:bodyPr/>
          <a:lstStyle/>
          <a:p>
            <a:pPr marL="0" indent="0">
              <a:buNone/>
            </a:pPr>
            <a:r>
              <a:rPr lang="en-US" b="1"/>
              <a:t>2.1</a:t>
            </a:r>
            <a:r>
              <a:rPr lang="en-US"/>
              <a:t> Open VENUS software by selecting shortcut or loading from programs. </a:t>
            </a:r>
          </a:p>
          <a:p>
            <a:pPr marL="0" indent="0">
              <a:buNone/>
            </a:pPr>
            <a:endParaRPr lang="en-US"/>
          </a:p>
          <a:p>
            <a:pPr marL="0" indent="0">
              <a:buNone/>
            </a:pPr>
            <a:endParaRPr lang="en-US"/>
          </a:p>
          <a:p>
            <a:pPr marL="0" indent="0">
              <a:buNone/>
            </a:pPr>
            <a:endParaRPr lang="en-US"/>
          </a:p>
        </p:txBody>
      </p:sp>
      <p:sp>
        <p:nvSpPr>
          <p:cNvPr id="3" name="Title 2">
            <a:extLst>
              <a:ext uri="{FF2B5EF4-FFF2-40B4-BE49-F238E27FC236}">
                <a16:creationId xmlns:a16="http://schemas.microsoft.com/office/drawing/2014/main" id="{A5432761-8D2C-4AB3-8354-7913579101F4}"/>
              </a:ext>
            </a:extLst>
          </p:cNvPr>
          <p:cNvSpPr>
            <a:spLocks noGrp="1"/>
          </p:cNvSpPr>
          <p:nvPr>
            <p:ph type="title"/>
          </p:nvPr>
        </p:nvSpPr>
        <p:spPr>
          <a:xfrm>
            <a:off x="457200" y="323230"/>
            <a:ext cx="11277600" cy="797503"/>
          </a:xfrm>
        </p:spPr>
        <p:txBody>
          <a:bodyPr/>
          <a:lstStyle/>
          <a:p>
            <a:r>
              <a:rPr lang="en-US"/>
              <a:t>Step 2. Open Hamilton VENUS Software</a:t>
            </a:r>
          </a:p>
        </p:txBody>
      </p:sp>
      <p:sp>
        <p:nvSpPr>
          <p:cNvPr id="4" name="Footer Placeholder 3">
            <a:extLst>
              <a:ext uri="{FF2B5EF4-FFF2-40B4-BE49-F238E27FC236}">
                <a16:creationId xmlns:a16="http://schemas.microsoft.com/office/drawing/2014/main" id="{BC8D35E9-E4B2-4CD4-93A3-E3939235742E}"/>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
        <p:nvSpPr>
          <p:cNvPr id="6" name="Arrow: Right 5">
            <a:extLst>
              <a:ext uri="{FF2B5EF4-FFF2-40B4-BE49-F238E27FC236}">
                <a16:creationId xmlns:a16="http://schemas.microsoft.com/office/drawing/2014/main" id="{4A6F973F-96AB-4BBA-8AAC-8B3CB20802CD}"/>
              </a:ext>
            </a:extLst>
          </p:cNvPr>
          <p:cNvSpPr/>
          <p:nvPr/>
        </p:nvSpPr>
        <p:spPr>
          <a:xfrm rot="5400000">
            <a:off x="8496988" y="3329219"/>
            <a:ext cx="628724" cy="44282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DC6CCCC-0831-928D-CED1-45180AE24E06}"/>
              </a:ext>
            </a:extLst>
          </p:cNvPr>
          <p:cNvPicPr>
            <a:picLocks noChangeAspect="1"/>
          </p:cNvPicPr>
          <p:nvPr/>
        </p:nvPicPr>
        <p:blipFill>
          <a:blip r:embed="rId2"/>
          <a:stretch>
            <a:fillRect/>
          </a:stretch>
        </p:blipFill>
        <p:spPr>
          <a:xfrm>
            <a:off x="1001925" y="3998944"/>
            <a:ext cx="9629775" cy="466725"/>
          </a:xfrm>
          <a:prstGeom prst="rect">
            <a:avLst/>
          </a:prstGeom>
          <a:ln w="12700">
            <a:solidFill>
              <a:schemeClr val="tx1"/>
            </a:solidFill>
          </a:ln>
        </p:spPr>
      </p:pic>
      <p:sp>
        <p:nvSpPr>
          <p:cNvPr id="5" name="Rectangle 4">
            <a:extLst>
              <a:ext uri="{FF2B5EF4-FFF2-40B4-BE49-F238E27FC236}">
                <a16:creationId xmlns:a16="http://schemas.microsoft.com/office/drawing/2014/main" id="{05C2A96C-F3EE-0ABC-F539-E48F169DFB76}"/>
              </a:ext>
            </a:extLst>
          </p:cNvPr>
          <p:cNvSpPr/>
          <p:nvPr/>
        </p:nvSpPr>
        <p:spPr>
          <a:xfrm>
            <a:off x="8552329" y="3918784"/>
            <a:ext cx="606719" cy="6287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86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E3D8B0-4C72-5E45-ACFA-1E5DE993F068}"/>
              </a:ext>
            </a:extLst>
          </p:cNvPr>
          <p:cNvPicPr>
            <a:picLocks noChangeAspect="1"/>
          </p:cNvPicPr>
          <p:nvPr/>
        </p:nvPicPr>
        <p:blipFill>
          <a:blip r:embed="rId3"/>
          <a:stretch>
            <a:fillRect/>
          </a:stretch>
        </p:blipFill>
        <p:spPr>
          <a:xfrm>
            <a:off x="1306286" y="925130"/>
            <a:ext cx="10095722" cy="5521345"/>
          </a:xfrm>
          <a:prstGeom prst="rect">
            <a:avLst/>
          </a:prstGeom>
          <a:ln w="12700">
            <a:solidFill>
              <a:schemeClr val="tx1"/>
            </a:solidFill>
          </a:ln>
        </p:spPr>
      </p:pic>
      <p:sp>
        <p:nvSpPr>
          <p:cNvPr id="3" name="Title 2">
            <a:extLst>
              <a:ext uri="{FF2B5EF4-FFF2-40B4-BE49-F238E27FC236}">
                <a16:creationId xmlns:a16="http://schemas.microsoft.com/office/drawing/2014/main" id="{DE797CF6-B179-E285-2FC8-7A55F8611D97}"/>
              </a:ext>
            </a:extLst>
          </p:cNvPr>
          <p:cNvSpPr>
            <a:spLocks noGrp="1"/>
          </p:cNvSpPr>
          <p:nvPr>
            <p:ph type="title"/>
          </p:nvPr>
        </p:nvSpPr>
        <p:spPr>
          <a:xfrm>
            <a:off x="457200" y="186129"/>
            <a:ext cx="11277600" cy="797503"/>
          </a:xfrm>
        </p:spPr>
        <p:txBody>
          <a:bodyPr/>
          <a:lstStyle/>
          <a:p>
            <a:r>
              <a:rPr lang="en-US"/>
              <a:t>Step 2. Overview of Hamilton VENUS Software </a:t>
            </a:r>
          </a:p>
        </p:txBody>
      </p:sp>
      <p:sp>
        <p:nvSpPr>
          <p:cNvPr id="5" name="Rectangle 4">
            <a:extLst>
              <a:ext uri="{FF2B5EF4-FFF2-40B4-BE49-F238E27FC236}">
                <a16:creationId xmlns:a16="http://schemas.microsoft.com/office/drawing/2014/main" id="{BDFBCD11-7067-E20B-170A-68261FE8943C}"/>
              </a:ext>
            </a:extLst>
          </p:cNvPr>
          <p:cNvSpPr/>
          <p:nvPr/>
        </p:nvSpPr>
        <p:spPr>
          <a:xfrm>
            <a:off x="1306286" y="1391146"/>
            <a:ext cx="793289" cy="303894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97C7AC-FEFB-D777-FF1C-9CEDE51C1269}"/>
              </a:ext>
            </a:extLst>
          </p:cNvPr>
          <p:cNvSpPr/>
          <p:nvPr/>
        </p:nvSpPr>
        <p:spPr>
          <a:xfrm>
            <a:off x="2192691" y="1391146"/>
            <a:ext cx="5980923" cy="291690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A1589A-68AC-EE7D-869D-119A8F96C753}"/>
              </a:ext>
            </a:extLst>
          </p:cNvPr>
          <p:cNvSpPr/>
          <p:nvPr/>
        </p:nvSpPr>
        <p:spPr>
          <a:xfrm>
            <a:off x="2192690" y="4367610"/>
            <a:ext cx="5980923" cy="204342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F9DE42-D82D-70CB-7FCA-BB30D13C7039}"/>
              </a:ext>
            </a:extLst>
          </p:cNvPr>
          <p:cNvSpPr/>
          <p:nvPr/>
        </p:nvSpPr>
        <p:spPr>
          <a:xfrm>
            <a:off x="8238929" y="1391144"/>
            <a:ext cx="3095377" cy="501589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72F26B-F789-E4CD-7418-487F58936262}"/>
              </a:ext>
            </a:extLst>
          </p:cNvPr>
          <p:cNvSpPr txBox="1"/>
          <p:nvPr/>
        </p:nvSpPr>
        <p:spPr>
          <a:xfrm>
            <a:off x="2192689" y="1396028"/>
            <a:ext cx="5980923" cy="338554"/>
          </a:xfrm>
          <a:prstGeom prst="rect">
            <a:avLst/>
          </a:prstGeom>
          <a:solidFill>
            <a:schemeClr val="tx2">
              <a:lumMod val="20000"/>
              <a:lumOff val="80000"/>
              <a:alpha val="30196"/>
            </a:schemeClr>
          </a:solidFill>
          <a:ln w="19050">
            <a:solidFill>
              <a:schemeClr val="tx2"/>
            </a:solidFill>
          </a:ln>
        </p:spPr>
        <p:txBody>
          <a:bodyPr wrap="square" rtlCol="0">
            <a:spAutoFit/>
          </a:bodyPr>
          <a:lstStyle/>
          <a:p>
            <a:pPr algn="ctr"/>
            <a:r>
              <a:rPr lang="en-US" sz="1600" b="1"/>
              <a:t>2. Instrument Status </a:t>
            </a:r>
          </a:p>
        </p:txBody>
      </p:sp>
      <p:sp>
        <p:nvSpPr>
          <p:cNvPr id="10" name="TextBox 9">
            <a:extLst>
              <a:ext uri="{FF2B5EF4-FFF2-40B4-BE49-F238E27FC236}">
                <a16:creationId xmlns:a16="http://schemas.microsoft.com/office/drawing/2014/main" id="{855AD07A-8AD9-63F7-7A3C-1C6C444ED781}"/>
              </a:ext>
            </a:extLst>
          </p:cNvPr>
          <p:cNvSpPr txBox="1"/>
          <p:nvPr/>
        </p:nvSpPr>
        <p:spPr>
          <a:xfrm>
            <a:off x="8238929" y="1396027"/>
            <a:ext cx="3095377" cy="338554"/>
          </a:xfrm>
          <a:prstGeom prst="rect">
            <a:avLst/>
          </a:prstGeom>
          <a:solidFill>
            <a:schemeClr val="tx2">
              <a:lumMod val="20000"/>
              <a:lumOff val="80000"/>
              <a:alpha val="30196"/>
            </a:schemeClr>
          </a:solidFill>
          <a:ln w="28575">
            <a:solidFill>
              <a:schemeClr val="tx2"/>
            </a:solidFill>
          </a:ln>
        </p:spPr>
        <p:txBody>
          <a:bodyPr wrap="square" rtlCol="0">
            <a:spAutoFit/>
          </a:bodyPr>
          <a:lstStyle/>
          <a:p>
            <a:pPr algn="ctr"/>
            <a:r>
              <a:rPr lang="en-US" sz="1600" b="1"/>
              <a:t>4. Frequently used shortcuts</a:t>
            </a:r>
          </a:p>
        </p:txBody>
      </p:sp>
      <p:sp>
        <p:nvSpPr>
          <p:cNvPr id="11" name="TextBox 10">
            <a:extLst>
              <a:ext uri="{FF2B5EF4-FFF2-40B4-BE49-F238E27FC236}">
                <a16:creationId xmlns:a16="http://schemas.microsoft.com/office/drawing/2014/main" id="{5B023DEA-63BC-5C08-510B-6D62C7CC590E}"/>
              </a:ext>
            </a:extLst>
          </p:cNvPr>
          <p:cNvSpPr txBox="1"/>
          <p:nvPr/>
        </p:nvSpPr>
        <p:spPr>
          <a:xfrm>
            <a:off x="2192690" y="4366956"/>
            <a:ext cx="5980923" cy="338554"/>
          </a:xfrm>
          <a:prstGeom prst="rect">
            <a:avLst/>
          </a:prstGeom>
          <a:solidFill>
            <a:schemeClr val="tx2">
              <a:lumMod val="20000"/>
              <a:lumOff val="80000"/>
              <a:alpha val="30196"/>
            </a:schemeClr>
          </a:solidFill>
          <a:ln w="19050">
            <a:solidFill>
              <a:schemeClr val="tx2"/>
            </a:solidFill>
          </a:ln>
        </p:spPr>
        <p:txBody>
          <a:bodyPr wrap="square" rtlCol="0">
            <a:spAutoFit/>
          </a:bodyPr>
          <a:lstStyle/>
          <a:p>
            <a:pPr algn="ctr"/>
            <a:r>
              <a:rPr lang="en-US" sz="1600" b="1"/>
              <a:t>3. Recent runs</a:t>
            </a:r>
          </a:p>
        </p:txBody>
      </p:sp>
      <p:sp>
        <p:nvSpPr>
          <p:cNvPr id="14" name="TextBox 13">
            <a:extLst>
              <a:ext uri="{FF2B5EF4-FFF2-40B4-BE49-F238E27FC236}">
                <a16:creationId xmlns:a16="http://schemas.microsoft.com/office/drawing/2014/main" id="{3E0519E7-1508-9D5E-5BD0-A8E81DDEDD0B}"/>
              </a:ext>
            </a:extLst>
          </p:cNvPr>
          <p:cNvSpPr txBox="1"/>
          <p:nvPr/>
        </p:nvSpPr>
        <p:spPr>
          <a:xfrm rot="16200000">
            <a:off x="-391845" y="2739344"/>
            <a:ext cx="3042944" cy="338554"/>
          </a:xfrm>
          <a:prstGeom prst="rect">
            <a:avLst/>
          </a:prstGeom>
          <a:solidFill>
            <a:srgbClr val="FECAC1">
              <a:alpha val="30196"/>
            </a:srgbClr>
          </a:solidFill>
          <a:ln w="28575">
            <a:solidFill>
              <a:schemeClr val="tx2"/>
            </a:solidFill>
          </a:ln>
        </p:spPr>
        <p:txBody>
          <a:bodyPr wrap="square" rtlCol="0">
            <a:spAutoFit/>
          </a:bodyPr>
          <a:lstStyle/>
          <a:p>
            <a:pPr algn="ctr"/>
            <a:r>
              <a:rPr lang="en-US" sz="1600" b="1"/>
              <a:t>1. Navigation Bar</a:t>
            </a:r>
          </a:p>
        </p:txBody>
      </p:sp>
      <p:sp>
        <p:nvSpPr>
          <p:cNvPr id="17" name="Footer Placeholder 3">
            <a:extLst>
              <a:ext uri="{FF2B5EF4-FFF2-40B4-BE49-F238E27FC236}">
                <a16:creationId xmlns:a16="http://schemas.microsoft.com/office/drawing/2014/main" id="{B7CFB54A-34AD-B273-6520-EEBFCD1FB120}"/>
              </a:ext>
            </a:extLst>
          </p:cNvPr>
          <p:cNvSpPr>
            <a:spLocks noGrp="1"/>
          </p:cNvSpPr>
          <p:nvPr>
            <p:ph type="ftr" sz="quarter" idx="3"/>
          </p:nvPr>
        </p:nvSpPr>
        <p:spPr>
          <a:xfrm>
            <a:off x="4038600" y="6478020"/>
            <a:ext cx="4114800" cy="226714"/>
          </a:xfrm>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144009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C1A147-B942-455D-A334-E669954E5B76}"/>
              </a:ext>
            </a:extLst>
          </p:cNvPr>
          <p:cNvSpPr>
            <a:spLocks noGrp="1"/>
          </p:cNvSpPr>
          <p:nvPr>
            <p:ph idx="1"/>
          </p:nvPr>
        </p:nvSpPr>
        <p:spPr/>
        <p:txBody>
          <a:bodyPr/>
          <a:lstStyle/>
          <a:p>
            <a:pPr marL="0" indent="0">
              <a:buNone/>
            </a:pPr>
            <a:r>
              <a:rPr lang="en-US" sz="2000" b="1" i="1"/>
              <a:t>Note: </a:t>
            </a:r>
            <a:r>
              <a:rPr lang="en-US" sz="2000" i="1"/>
              <a:t>All methods MUST be run first in simulation mode to identify any potential problems before running the full method.</a:t>
            </a:r>
            <a:endParaRPr lang="en-US"/>
          </a:p>
          <a:p>
            <a:pPr marL="0" indent="0">
              <a:buNone/>
            </a:pPr>
            <a:r>
              <a:rPr lang="en-US" b="1"/>
              <a:t>3.1 </a:t>
            </a:r>
            <a:r>
              <a:rPr lang="en-US"/>
              <a:t>Using the three dots on the relevant shortcut, in either the “Frequently Used” or “Shortcuts” section, select “Simulate Method”. </a:t>
            </a:r>
          </a:p>
          <a:p>
            <a:pPr marL="0" indent="0">
              <a:buNone/>
            </a:pPr>
            <a:r>
              <a:rPr lang="en-US" sz="2000"/>
              <a:t>Once selected, Run Control will open and prepare to run the method in simulation mode. </a:t>
            </a:r>
          </a:p>
          <a:p>
            <a:pPr>
              <a:buFont typeface="Wingdings" panose="05000000000000000000" pitchFamily="2" charset="2"/>
              <a:buChar char="§"/>
            </a:pPr>
            <a:endParaRPr lang="en-US">
              <a:solidFill>
                <a:srgbClr val="0066CC"/>
              </a:solidFill>
            </a:endParaRPr>
          </a:p>
          <a:p>
            <a:pPr marL="0" indent="0">
              <a:buNone/>
            </a:pPr>
            <a:endParaRPr lang="en-US">
              <a:solidFill>
                <a:srgbClr val="0066CC"/>
              </a:solidFill>
            </a:endParaRPr>
          </a:p>
        </p:txBody>
      </p:sp>
      <p:sp>
        <p:nvSpPr>
          <p:cNvPr id="3" name="Title 2">
            <a:extLst>
              <a:ext uri="{FF2B5EF4-FFF2-40B4-BE49-F238E27FC236}">
                <a16:creationId xmlns:a16="http://schemas.microsoft.com/office/drawing/2014/main" id="{21B0A46A-AF5C-400E-9F43-723729BBB6FF}"/>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8CD9D5CA-CAF4-40E6-8179-BBA4630A3BCA}"/>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pic>
        <p:nvPicPr>
          <p:cNvPr id="10" name="Picture 9">
            <a:extLst>
              <a:ext uri="{FF2B5EF4-FFF2-40B4-BE49-F238E27FC236}">
                <a16:creationId xmlns:a16="http://schemas.microsoft.com/office/drawing/2014/main" id="{8E6041FA-083C-3DEA-101E-9DC17D5DD1A4}"/>
              </a:ext>
            </a:extLst>
          </p:cNvPr>
          <p:cNvPicPr>
            <a:picLocks noChangeAspect="1"/>
          </p:cNvPicPr>
          <p:nvPr/>
        </p:nvPicPr>
        <p:blipFill>
          <a:blip r:embed="rId3"/>
          <a:stretch>
            <a:fillRect/>
          </a:stretch>
        </p:blipFill>
        <p:spPr>
          <a:xfrm>
            <a:off x="3324687" y="3345393"/>
            <a:ext cx="5241471" cy="2909920"/>
          </a:xfrm>
          <a:prstGeom prst="rect">
            <a:avLst/>
          </a:prstGeom>
          <a:ln w="12700">
            <a:solidFill>
              <a:schemeClr val="tx1"/>
            </a:solidFill>
          </a:ln>
        </p:spPr>
      </p:pic>
      <p:sp>
        <p:nvSpPr>
          <p:cNvPr id="11" name="Rectangle 10">
            <a:extLst>
              <a:ext uri="{FF2B5EF4-FFF2-40B4-BE49-F238E27FC236}">
                <a16:creationId xmlns:a16="http://schemas.microsoft.com/office/drawing/2014/main" id="{6ACFCDA4-4452-6E35-3911-7A0C4FFE770A}"/>
              </a:ext>
            </a:extLst>
          </p:cNvPr>
          <p:cNvSpPr/>
          <p:nvPr/>
        </p:nvSpPr>
        <p:spPr>
          <a:xfrm>
            <a:off x="7906940" y="3921325"/>
            <a:ext cx="230023" cy="26018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B25981-D695-11EE-43B9-D1F93AB3C299}"/>
              </a:ext>
            </a:extLst>
          </p:cNvPr>
          <p:cNvSpPr/>
          <p:nvPr/>
        </p:nvSpPr>
        <p:spPr>
          <a:xfrm>
            <a:off x="6903713" y="4607059"/>
            <a:ext cx="1318437" cy="26018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0310A34-9215-2C34-AFE7-4E6091A41EC6}"/>
              </a:ext>
            </a:extLst>
          </p:cNvPr>
          <p:cNvSpPr txBox="1"/>
          <p:nvPr/>
        </p:nvSpPr>
        <p:spPr>
          <a:xfrm>
            <a:off x="8799373" y="3853002"/>
            <a:ext cx="3044423" cy="369332"/>
          </a:xfrm>
          <a:prstGeom prst="rect">
            <a:avLst/>
          </a:prstGeom>
          <a:noFill/>
        </p:spPr>
        <p:txBody>
          <a:bodyPr wrap="none" rtlCol="0">
            <a:spAutoFit/>
          </a:bodyPr>
          <a:lstStyle/>
          <a:p>
            <a:r>
              <a:rPr lang="en-US" i="1"/>
              <a:t>1. Select icon to open menu</a:t>
            </a:r>
          </a:p>
        </p:txBody>
      </p:sp>
      <p:cxnSp>
        <p:nvCxnSpPr>
          <p:cNvPr id="15" name="Straight Arrow Connector 14">
            <a:extLst>
              <a:ext uri="{FF2B5EF4-FFF2-40B4-BE49-F238E27FC236}">
                <a16:creationId xmlns:a16="http://schemas.microsoft.com/office/drawing/2014/main" id="{62459268-1416-B0FE-6FB8-68BB4D72DCB7}"/>
              </a:ext>
            </a:extLst>
          </p:cNvPr>
          <p:cNvCxnSpPr>
            <a:cxnSpLocks/>
          </p:cNvCxnSpPr>
          <p:nvPr/>
        </p:nvCxnSpPr>
        <p:spPr>
          <a:xfrm flipH="1">
            <a:off x="8180033" y="4037668"/>
            <a:ext cx="619340"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7AC4281-A1C2-648A-CDD9-0C2A856F305C}"/>
              </a:ext>
            </a:extLst>
          </p:cNvPr>
          <p:cNvCxnSpPr>
            <a:cxnSpLocks/>
          </p:cNvCxnSpPr>
          <p:nvPr/>
        </p:nvCxnSpPr>
        <p:spPr>
          <a:xfrm flipH="1">
            <a:off x="8256488" y="4737153"/>
            <a:ext cx="54288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484B6C3-E9D4-5C8F-FA23-B530A7A50635}"/>
              </a:ext>
            </a:extLst>
          </p:cNvPr>
          <p:cNvSpPr txBox="1"/>
          <p:nvPr/>
        </p:nvSpPr>
        <p:spPr>
          <a:xfrm>
            <a:off x="8799373" y="4557207"/>
            <a:ext cx="3152221" cy="923330"/>
          </a:xfrm>
          <a:prstGeom prst="rect">
            <a:avLst/>
          </a:prstGeom>
          <a:noFill/>
        </p:spPr>
        <p:txBody>
          <a:bodyPr wrap="square" rtlCol="0">
            <a:spAutoFit/>
          </a:bodyPr>
          <a:lstStyle/>
          <a:p>
            <a:r>
              <a:rPr lang="en-US" i="1"/>
              <a:t>2. Select ‘Simulate Method” from the drop-down to launch simulator</a:t>
            </a:r>
          </a:p>
        </p:txBody>
      </p:sp>
    </p:spTree>
    <p:extLst>
      <p:ext uri="{BB962C8B-B14F-4D97-AF65-F5344CB8AC3E}">
        <p14:creationId xmlns:p14="http://schemas.microsoft.com/office/powerpoint/2010/main" val="41716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7F63FA-B31A-40AB-9B3D-9EB73ABD3F8C}"/>
              </a:ext>
            </a:extLst>
          </p:cNvPr>
          <p:cNvSpPr>
            <a:spLocks noGrp="1"/>
          </p:cNvSpPr>
          <p:nvPr>
            <p:ph idx="1"/>
          </p:nvPr>
        </p:nvSpPr>
        <p:spPr>
          <a:xfrm>
            <a:off x="457202" y="1163263"/>
            <a:ext cx="11277598" cy="5130800"/>
          </a:xfrm>
        </p:spPr>
        <p:txBody>
          <a:bodyPr/>
          <a:lstStyle/>
          <a:p>
            <a:pPr marL="0" indent="0">
              <a:buNone/>
            </a:pPr>
            <a:r>
              <a:rPr lang="en-US" sz="2200" b="1"/>
              <a:t>3.2</a:t>
            </a:r>
            <a:r>
              <a:rPr lang="en-US" sz="2200"/>
              <a:t>  Confirm that the system is in simulation mode by noting what is listed under “Instrument”. Once confirmed, click on the blue play button to begin the simulation </a:t>
            </a:r>
          </a:p>
          <a:p>
            <a:pPr marL="0" indent="0">
              <a:buNone/>
            </a:pPr>
            <a:endParaRPr lang="en-US">
              <a:solidFill>
                <a:srgbClr val="0066CC"/>
              </a:solidFill>
            </a:endParaRPr>
          </a:p>
          <a:p>
            <a:pPr marL="0" indent="0">
              <a:buNone/>
            </a:pPr>
            <a:endParaRPr lang="en-US">
              <a:solidFill>
                <a:srgbClr val="0066CC"/>
              </a:solidFill>
            </a:endParaRPr>
          </a:p>
        </p:txBody>
      </p:sp>
      <p:sp>
        <p:nvSpPr>
          <p:cNvPr id="3" name="Title 2">
            <a:extLst>
              <a:ext uri="{FF2B5EF4-FFF2-40B4-BE49-F238E27FC236}">
                <a16:creationId xmlns:a16="http://schemas.microsoft.com/office/drawing/2014/main" id="{1C00935F-82D0-4871-9EAC-3675704399DB}"/>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DDC8666C-A6D0-4A27-9BB7-E8AEED2C6428}"/>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11" name="Picture 10">
            <a:extLst>
              <a:ext uri="{FF2B5EF4-FFF2-40B4-BE49-F238E27FC236}">
                <a16:creationId xmlns:a16="http://schemas.microsoft.com/office/drawing/2014/main" id="{4284E555-861E-1EE0-D0A8-E8CCE6497615}"/>
              </a:ext>
            </a:extLst>
          </p:cNvPr>
          <p:cNvPicPr>
            <a:picLocks noChangeAspect="1"/>
          </p:cNvPicPr>
          <p:nvPr/>
        </p:nvPicPr>
        <p:blipFill rotWithShape="1">
          <a:blip r:embed="rId3"/>
          <a:srcRect b="17924"/>
          <a:stretch/>
        </p:blipFill>
        <p:spPr>
          <a:xfrm>
            <a:off x="1158949" y="2330009"/>
            <a:ext cx="9874102" cy="4162231"/>
          </a:xfrm>
          <a:prstGeom prst="rect">
            <a:avLst/>
          </a:prstGeom>
          <a:ln w="12700">
            <a:solidFill>
              <a:schemeClr val="tx1"/>
            </a:solidFill>
          </a:ln>
        </p:spPr>
      </p:pic>
      <p:sp>
        <p:nvSpPr>
          <p:cNvPr id="12" name="Rectangle 11">
            <a:extLst>
              <a:ext uri="{FF2B5EF4-FFF2-40B4-BE49-F238E27FC236}">
                <a16:creationId xmlns:a16="http://schemas.microsoft.com/office/drawing/2014/main" id="{775D8AA1-7793-13F7-0D29-AA702196D054}"/>
              </a:ext>
            </a:extLst>
          </p:cNvPr>
          <p:cNvSpPr/>
          <p:nvPr/>
        </p:nvSpPr>
        <p:spPr>
          <a:xfrm>
            <a:off x="9895288" y="3041178"/>
            <a:ext cx="527498" cy="48785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3F264AC-7394-94CE-D0A6-AD79FB8DC091}"/>
              </a:ext>
            </a:extLst>
          </p:cNvPr>
          <p:cNvCxnSpPr>
            <a:cxnSpLocks/>
          </p:cNvCxnSpPr>
          <p:nvPr/>
        </p:nvCxnSpPr>
        <p:spPr>
          <a:xfrm>
            <a:off x="10159037" y="2213682"/>
            <a:ext cx="0" cy="78085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265A67-F0AA-A6F6-40BC-DA4E4E42B1CB}"/>
              </a:ext>
            </a:extLst>
          </p:cNvPr>
          <p:cNvSpPr txBox="1"/>
          <p:nvPr/>
        </p:nvSpPr>
        <p:spPr>
          <a:xfrm>
            <a:off x="8325338" y="1896849"/>
            <a:ext cx="3421129" cy="369332"/>
          </a:xfrm>
          <a:prstGeom prst="rect">
            <a:avLst/>
          </a:prstGeom>
          <a:noFill/>
        </p:spPr>
        <p:txBody>
          <a:bodyPr wrap="none" rtlCol="0">
            <a:spAutoFit/>
          </a:bodyPr>
          <a:lstStyle/>
          <a:p>
            <a:r>
              <a:rPr lang="en-US" i="1"/>
              <a:t>2. Click ‘Play’ to start simulation</a:t>
            </a:r>
          </a:p>
        </p:txBody>
      </p:sp>
      <p:sp>
        <p:nvSpPr>
          <p:cNvPr id="15" name="TextBox 14">
            <a:extLst>
              <a:ext uri="{FF2B5EF4-FFF2-40B4-BE49-F238E27FC236}">
                <a16:creationId xmlns:a16="http://schemas.microsoft.com/office/drawing/2014/main" id="{93BE3985-1A78-F22D-A7A0-8C13B6BA716E}"/>
              </a:ext>
            </a:extLst>
          </p:cNvPr>
          <p:cNvSpPr txBox="1"/>
          <p:nvPr/>
        </p:nvSpPr>
        <p:spPr>
          <a:xfrm>
            <a:off x="1158949" y="1896849"/>
            <a:ext cx="5288627" cy="369332"/>
          </a:xfrm>
          <a:prstGeom prst="rect">
            <a:avLst/>
          </a:prstGeom>
          <a:noFill/>
        </p:spPr>
        <p:txBody>
          <a:bodyPr wrap="none" rtlCol="0">
            <a:spAutoFit/>
          </a:bodyPr>
          <a:lstStyle/>
          <a:p>
            <a:r>
              <a:rPr lang="en-US" i="1"/>
              <a:t>1. Confirm that Instrument selected is “Simulation”</a:t>
            </a:r>
          </a:p>
        </p:txBody>
      </p:sp>
      <p:sp>
        <p:nvSpPr>
          <p:cNvPr id="16" name="Rectangle 15">
            <a:extLst>
              <a:ext uri="{FF2B5EF4-FFF2-40B4-BE49-F238E27FC236}">
                <a16:creationId xmlns:a16="http://schemas.microsoft.com/office/drawing/2014/main" id="{71143573-1BCE-BDD1-CCFD-A73BB25CACD5}"/>
              </a:ext>
            </a:extLst>
          </p:cNvPr>
          <p:cNvSpPr/>
          <p:nvPr/>
        </p:nvSpPr>
        <p:spPr>
          <a:xfrm>
            <a:off x="2470749" y="2442755"/>
            <a:ext cx="1168517" cy="29594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66FF4A4-5BAF-3CD9-9E29-0283EB9FAF6A}"/>
              </a:ext>
            </a:extLst>
          </p:cNvPr>
          <p:cNvCxnSpPr>
            <a:cxnSpLocks/>
          </p:cNvCxnSpPr>
          <p:nvPr/>
        </p:nvCxnSpPr>
        <p:spPr>
          <a:xfrm>
            <a:off x="3003112" y="2213682"/>
            <a:ext cx="0" cy="20563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15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8D5B0-E270-DBBF-C84B-BC9C13920768}"/>
              </a:ext>
            </a:extLst>
          </p:cNvPr>
          <p:cNvSpPr>
            <a:spLocks noGrp="1"/>
          </p:cNvSpPr>
          <p:nvPr>
            <p:ph idx="1"/>
          </p:nvPr>
        </p:nvSpPr>
        <p:spPr>
          <a:xfrm>
            <a:off x="457202" y="1325880"/>
            <a:ext cx="11577482" cy="5130800"/>
          </a:xfrm>
        </p:spPr>
        <p:txBody>
          <a:bodyPr/>
          <a:lstStyle/>
          <a:p>
            <a:pPr marL="0" indent="0">
              <a:buNone/>
            </a:pPr>
            <a:r>
              <a:rPr lang="en-US" b="1"/>
              <a:t>3.3</a:t>
            </a:r>
            <a:r>
              <a:rPr lang="en-US"/>
              <a:t>  The following setup pop-up will appear. Attach the worklist file that corresponds to the experiment being run and select “Run”. </a:t>
            </a:r>
          </a:p>
          <a:p>
            <a:pPr marL="0" indent="0">
              <a:buNone/>
            </a:pPr>
            <a:r>
              <a:rPr lang="en-US" sz="1900" i="1"/>
              <a:t>Note: The simulation can be run with or without animation. Animation can be helpful for troubleshooting. </a:t>
            </a:r>
          </a:p>
          <a:p>
            <a:endParaRPr lang="en-US"/>
          </a:p>
        </p:txBody>
      </p:sp>
      <p:sp>
        <p:nvSpPr>
          <p:cNvPr id="3" name="Title 2">
            <a:extLst>
              <a:ext uri="{FF2B5EF4-FFF2-40B4-BE49-F238E27FC236}">
                <a16:creationId xmlns:a16="http://schemas.microsoft.com/office/drawing/2014/main" id="{A82E8065-6676-2CC3-ACCC-B092769BFE36}"/>
              </a:ext>
            </a:extLst>
          </p:cNvPr>
          <p:cNvSpPr>
            <a:spLocks noGrp="1"/>
          </p:cNvSpPr>
          <p:nvPr>
            <p:ph type="title"/>
          </p:nvPr>
        </p:nvSpPr>
        <p:spPr/>
        <p:txBody>
          <a:bodyPr/>
          <a:lstStyle/>
          <a:p>
            <a:r>
              <a:rPr lang="en-US"/>
              <a:t>Step 3. Run Method in Simulation Mode </a:t>
            </a:r>
          </a:p>
        </p:txBody>
      </p:sp>
      <p:sp>
        <p:nvSpPr>
          <p:cNvPr id="4" name="Footer Placeholder 3">
            <a:extLst>
              <a:ext uri="{FF2B5EF4-FFF2-40B4-BE49-F238E27FC236}">
                <a16:creationId xmlns:a16="http://schemas.microsoft.com/office/drawing/2014/main" id="{43CCDAC5-E54C-51F5-7AEB-00AFA4EF88F1}"/>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8" name="Picture 7">
            <a:extLst>
              <a:ext uri="{FF2B5EF4-FFF2-40B4-BE49-F238E27FC236}">
                <a16:creationId xmlns:a16="http://schemas.microsoft.com/office/drawing/2014/main" id="{71CF4453-962F-F7D7-FC31-775115FFFD7E}"/>
              </a:ext>
            </a:extLst>
          </p:cNvPr>
          <p:cNvPicPr>
            <a:picLocks noChangeAspect="1"/>
          </p:cNvPicPr>
          <p:nvPr/>
        </p:nvPicPr>
        <p:blipFill>
          <a:blip r:embed="rId2"/>
          <a:stretch>
            <a:fillRect/>
          </a:stretch>
        </p:blipFill>
        <p:spPr>
          <a:xfrm>
            <a:off x="1681162" y="2766888"/>
            <a:ext cx="8829675" cy="2466975"/>
          </a:xfrm>
          <a:prstGeom prst="rect">
            <a:avLst/>
          </a:prstGeom>
          <a:ln w="12700">
            <a:solidFill>
              <a:schemeClr val="tx1"/>
            </a:solidFill>
          </a:ln>
        </p:spPr>
      </p:pic>
      <p:sp>
        <p:nvSpPr>
          <p:cNvPr id="5" name="Rectangle 4">
            <a:extLst>
              <a:ext uri="{FF2B5EF4-FFF2-40B4-BE49-F238E27FC236}">
                <a16:creationId xmlns:a16="http://schemas.microsoft.com/office/drawing/2014/main" id="{454C2F17-4A38-070C-97C0-1801EB271DE7}"/>
              </a:ext>
            </a:extLst>
          </p:cNvPr>
          <p:cNvSpPr/>
          <p:nvPr/>
        </p:nvSpPr>
        <p:spPr>
          <a:xfrm>
            <a:off x="9025150" y="4022577"/>
            <a:ext cx="344992" cy="36933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B1815B-71F5-8E9A-6743-F5F532124DF9}"/>
              </a:ext>
            </a:extLst>
          </p:cNvPr>
          <p:cNvSpPr txBox="1"/>
          <p:nvPr/>
        </p:nvSpPr>
        <p:spPr>
          <a:xfrm>
            <a:off x="4962124" y="2337484"/>
            <a:ext cx="4608954" cy="369332"/>
          </a:xfrm>
          <a:prstGeom prst="rect">
            <a:avLst/>
          </a:prstGeom>
          <a:noFill/>
        </p:spPr>
        <p:txBody>
          <a:bodyPr wrap="none" rtlCol="0">
            <a:spAutoFit/>
          </a:bodyPr>
          <a:lstStyle/>
          <a:p>
            <a:r>
              <a:rPr lang="en-US" i="1" dirty="0"/>
              <a:t>Navigates to folder for worklist file selection</a:t>
            </a:r>
          </a:p>
        </p:txBody>
      </p:sp>
      <p:cxnSp>
        <p:nvCxnSpPr>
          <p:cNvPr id="7" name="Straight Arrow Connector 6">
            <a:extLst>
              <a:ext uri="{FF2B5EF4-FFF2-40B4-BE49-F238E27FC236}">
                <a16:creationId xmlns:a16="http://schemas.microsoft.com/office/drawing/2014/main" id="{00820904-CA89-F720-B631-EB7525337982}"/>
              </a:ext>
            </a:extLst>
          </p:cNvPr>
          <p:cNvCxnSpPr>
            <a:cxnSpLocks/>
          </p:cNvCxnSpPr>
          <p:nvPr/>
        </p:nvCxnSpPr>
        <p:spPr>
          <a:xfrm>
            <a:off x="9197646" y="2684767"/>
            <a:ext cx="0" cy="131560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15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1AFB1-9527-4E7F-A8C1-F9572A515992}"/>
              </a:ext>
            </a:extLst>
          </p:cNvPr>
          <p:cNvSpPr>
            <a:spLocks noGrp="1"/>
          </p:cNvSpPr>
          <p:nvPr>
            <p:ph idx="1"/>
          </p:nvPr>
        </p:nvSpPr>
        <p:spPr>
          <a:xfrm>
            <a:off x="457202" y="1163263"/>
            <a:ext cx="11277598" cy="5293417"/>
          </a:xfrm>
        </p:spPr>
        <p:txBody>
          <a:bodyPr>
            <a:normAutofit/>
          </a:bodyPr>
          <a:lstStyle/>
          <a:p>
            <a:pPr marL="457200" indent="-457200">
              <a:buFont typeface="+mj-lt"/>
              <a:buAutoNum type="arabicPeriod"/>
            </a:pPr>
            <a:r>
              <a:rPr lang="en-US" dirty="0"/>
              <a:t>System overview </a:t>
            </a:r>
          </a:p>
          <a:p>
            <a:pPr marL="457200" indent="-457200">
              <a:buFont typeface="+mj-lt"/>
              <a:buAutoNum type="arabicPeriod"/>
            </a:pPr>
            <a:r>
              <a:rPr lang="en-US" dirty="0"/>
              <a:t>Installation instructions </a:t>
            </a:r>
          </a:p>
          <a:p>
            <a:pPr marL="457200" indent="-457200">
              <a:buFont typeface="+mj-lt"/>
              <a:buAutoNum type="arabicPeriod"/>
            </a:pPr>
            <a:r>
              <a:rPr lang="en-US" dirty="0"/>
              <a:t>Basic user experience</a:t>
            </a:r>
          </a:p>
          <a:p>
            <a:pPr marL="457200" indent="-457200">
              <a:buFont typeface="+mj-lt"/>
              <a:buAutoNum type="arabicPeriod"/>
            </a:pPr>
            <a:r>
              <a:rPr lang="en-US" dirty="0"/>
              <a:t>Lateral flow assay example experiments</a:t>
            </a:r>
          </a:p>
          <a:p>
            <a:pPr marL="457200" indent="-457200">
              <a:buFont typeface="+mj-lt"/>
              <a:buAutoNum type="arabicPeriod"/>
            </a:pPr>
            <a:r>
              <a:rPr lang="en-US" dirty="0"/>
              <a:t>PCR example experiments </a:t>
            </a:r>
          </a:p>
          <a:p>
            <a:pPr marL="457200" indent="-457200">
              <a:buFont typeface="+mj-lt"/>
              <a:buAutoNum type="arabicPeriod"/>
            </a:pPr>
            <a:r>
              <a:rPr lang="en-US" dirty="0"/>
              <a:t>Advanced user tools and troubleshooting</a:t>
            </a:r>
          </a:p>
        </p:txBody>
      </p:sp>
      <p:sp>
        <p:nvSpPr>
          <p:cNvPr id="3" name="Title 2">
            <a:extLst>
              <a:ext uri="{FF2B5EF4-FFF2-40B4-BE49-F238E27FC236}">
                <a16:creationId xmlns:a16="http://schemas.microsoft.com/office/drawing/2014/main" id="{18075227-8255-48C8-BF59-57D25741027A}"/>
              </a:ext>
            </a:extLst>
          </p:cNvPr>
          <p:cNvSpPr>
            <a:spLocks noGrp="1"/>
          </p:cNvSpPr>
          <p:nvPr>
            <p:ph type="title"/>
          </p:nvPr>
        </p:nvSpPr>
        <p:spPr/>
        <p:txBody>
          <a:bodyPr/>
          <a:lstStyle/>
          <a:p>
            <a:r>
              <a:rPr lang="en-US"/>
              <a:t>Outline: Hamilton STAR Training</a:t>
            </a:r>
          </a:p>
        </p:txBody>
      </p:sp>
      <p:sp>
        <p:nvSpPr>
          <p:cNvPr id="4" name="Footer Placeholder 3">
            <a:extLst>
              <a:ext uri="{FF2B5EF4-FFF2-40B4-BE49-F238E27FC236}">
                <a16:creationId xmlns:a16="http://schemas.microsoft.com/office/drawing/2014/main" id="{E95CAFF1-A8C3-437D-9D9D-3378E80A4071}"/>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3877153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6890CA-C797-43F3-B301-6E2913A13F34}"/>
              </a:ext>
            </a:extLst>
          </p:cNvPr>
          <p:cNvSpPr>
            <a:spLocks noGrp="1"/>
          </p:cNvSpPr>
          <p:nvPr>
            <p:ph idx="1"/>
          </p:nvPr>
        </p:nvSpPr>
        <p:spPr>
          <a:xfrm>
            <a:off x="457202" y="1223682"/>
            <a:ext cx="11277598" cy="5232998"/>
          </a:xfrm>
        </p:spPr>
        <p:txBody>
          <a:bodyPr/>
          <a:lstStyle/>
          <a:p>
            <a:pPr marL="0" indent="0">
              <a:buNone/>
            </a:pPr>
            <a:r>
              <a:rPr lang="en-US" b="1"/>
              <a:t>3.4</a:t>
            </a:r>
            <a:r>
              <a:rPr lang="en-US"/>
              <a:t> Update tip count for all tip types by clicking on the first available tip in each rack. Make sure to be precise. Click “ok” when done. </a:t>
            </a:r>
          </a:p>
          <a:p>
            <a:pPr marL="0" indent="0">
              <a:buNone/>
            </a:pPr>
            <a:r>
              <a:rPr lang="en-US" sz="1800" i="1"/>
              <a:t>Recommendation: in simulation mode we recommend loading all available tip locations for each tip type. This will inform the total number of tips that need to be loaded onto the instrument. </a:t>
            </a:r>
          </a:p>
        </p:txBody>
      </p:sp>
      <p:sp>
        <p:nvSpPr>
          <p:cNvPr id="3" name="Title 2">
            <a:extLst>
              <a:ext uri="{FF2B5EF4-FFF2-40B4-BE49-F238E27FC236}">
                <a16:creationId xmlns:a16="http://schemas.microsoft.com/office/drawing/2014/main" id="{97E07E92-012E-48A5-AC8E-E0C41E881B6B}"/>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F34058CE-C8D0-4201-8E6B-F3EFA79727A2}"/>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5" name="Content Placeholder 4" descr="A screenshot of a social media post&#10;&#10;Description automatically generated">
            <a:extLst>
              <a:ext uri="{FF2B5EF4-FFF2-40B4-BE49-F238E27FC236}">
                <a16:creationId xmlns:a16="http://schemas.microsoft.com/office/drawing/2014/main" id="{C4B6392B-3CBE-47B5-B74D-591231BD3E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343" y="3302301"/>
            <a:ext cx="3642257" cy="2815545"/>
          </a:xfrm>
          <a:prstGeom prst="rect">
            <a:avLst/>
          </a:prstGeom>
          <a:ln w="12700">
            <a:solidFill>
              <a:srgbClr val="000000"/>
            </a:solidFill>
          </a:ln>
        </p:spPr>
      </p:pic>
      <p:pic>
        <p:nvPicPr>
          <p:cNvPr id="6" name="Picture 5" descr="A screenshot of a cell phone&#10;&#10;Description automatically generated">
            <a:extLst>
              <a:ext uri="{FF2B5EF4-FFF2-40B4-BE49-F238E27FC236}">
                <a16:creationId xmlns:a16="http://schemas.microsoft.com/office/drawing/2014/main" id="{EDC3F7E3-368B-4DCB-BE47-8B97319B3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2457" y="3302300"/>
            <a:ext cx="4684863" cy="2824185"/>
          </a:xfrm>
          <a:prstGeom prst="rect">
            <a:avLst/>
          </a:prstGeom>
          <a:ln w="12700">
            <a:solidFill>
              <a:srgbClr val="000000"/>
            </a:solidFill>
          </a:ln>
        </p:spPr>
      </p:pic>
      <p:sp>
        <p:nvSpPr>
          <p:cNvPr id="7" name="TextBox 6">
            <a:extLst>
              <a:ext uri="{FF2B5EF4-FFF2-40B4-BE49-F238E27FC236}">
                <a16:creationId xmlns:a16="http://schemas.microsoft.com/office/drawing/2014/main" id="{11A12D27-CF9B-4D70-859F-876DA2B8FDD3}"/>
              </a:ext>
            </a:extLst>
          </p:cNvPr>
          <p:cNvSpPr txBox="1"/>
          <p:nvPr/>
        </p:nvSpPr>
        <p:spPr>
          <a:xfrm>
            <a:off x="4051923" y="2929095"/>
            <a:ext cx="2877202" cy="338554"/>
          </a:xfrm>
          <a:prstGeom prst="rect">
            <a:avLst/>
          </a:prstGeom>
          <a:noFill/>
        </p:spPr>
        <p:txBody>
          <a:bodyPr wrap="square" rtlCol="0">
            <a:spAutoFit/>
          </a:bodyPr>
          <a:lstStyle/>
          <a:p>
            <a:pPr algn="ctr"/>
            <a:r>
              <a:rPr lang="en-US" sz="1600" b="1">
                <a:solidFill>
                  <a:srgbClr val="000000"/>
                </a:solidFill>
              </a:rPr>
              <a:t>Update tip count - Full tips</a:t>
            </a:r>
            <a:endParaRPr lang="en-US" sz="1600">
              <a:solidFill>
                <a:srgbClr val="000000"/>
              </a:solidFill>
            </a:endParaRPr>
          </a:p>
        </p:txBody>
      </p:sp>
      <p:sp>
        <p:nvSpPr>
          <p:cNvPr id="8" name="TextBox 7">
            <a:extLst>
              <a:ext uri="{FF2B5EF4-FFF2-40B4-BE49-F238E27FC236}">
                <a16:creationId xmlns:a16="http://schemas.microsoft.com/office/drawing/2014/main" id="{5B3B8E4A-0D8F-4C60-BA82-C07F3845D314}"/>
              </a:ext>
            </a:extLst>
          </p:cNvPr>
          <p:cNvSpPr txBox="1"/>
          <p:nvPr/>
        </p:nvSpPr>
        <p:spPr>
          <a:xfrm>
            <a:off x="305656" y="2929095"/>
            <a:ext cx="3703871" cy="338554"/>
          </a:xfrm>
          <a:prstGeom prst="rect">
            <a:avLst/>
          </a:prstGeom>
          <a:noFill/>
        </p:spPr>
        <p:txBody>
          <a:bodyPr wrap="square" rtlCol="0">
            <a:spAutoFit/>
          </a:bodyPr>
          <a:lstStyle/>
          <a:p>
            <a:r>
              <a:rPr lang="en-US" sz="1600" b="1">
                <a:solidFill>
                  <a:srgbClr val="000000"/>
                </a:solidFill>
              </a:rPr>
              <a:t>Update tip count - Partial tips </a:t>
            </a:r>
            <a:endParaRPr lang="en-US" sz="1600">
              <a:solidFill>
                <a:srgbClr val="000000"/>
              </a:solidFill>
            </a:endParaRPr>
          </a:p>
        </p:txBody>
      </p:sp>
      <p:sp>
        <p:nvSpPr>
          <p:cNvPr id="11" name="TextBox 10">
            <a:extLst>
              <a:ext uri="{FF2B5EF4-FFF2-40B4-BE49-F238E27FC236}">
                <a16:creationId xmlns:a16="http://schemas.microsoft.com/office/drawing/2014/main" id="{C02BE8EE-C47C-43E1-B020-A0F834562D3F}"/>
              </a:ext>
            </a:extLst>
          </p:cNvPr>
          <p:cNvSpPr txBox="1"/>
          <p:nvPr/>
        </p:nvSpPr>
        <p:spPr>
          <a:xfrm>
            <a:off x="9112305" y="2929095"/>
            <a:ext cx="2564246" cy="584775"/>
          </a:xfrm>
          <a:prstGeom prst="rect">
            <a:avLst/>
          </a:prstGeom>
          <a:noFill/>
        </p:spPr>
        <p:txBody>
          <a:bodyPr wrap="square" rtlCol="0">
            <a:spAutoFit/>
          </a:bodyPr>
          <a:lstStyle/>
          <a:p>
            <a:r>
              <a:rPr lang="en-US" sz="1600" b="1">
                <a:solidFill>
                  <a:srgbClr val="000000"/>
                </a:solidFill>
              </a:rPr>
              <a:t>Tip counter:</a:t>
            </a:r>
            <a:r>
              <a:rPr lang="en-US" sz="1600">
                <a:solidFill>
                  <a:srgbClr val="000000"/>
                </a:solidFill>
              </a:rPr>
              <a:t> goes from back to front, left to right</a:t>
            </a:r>
          </a:p>
        </p:txBody>
      </p:sp>
      <p:grpSp>
        <p:nvGrpSpPr>
          <p:cNvPr id="9" name="Group 8">
            <a:extLst>
              <a:ext uri="{FF2B5EF4-FFF2-40B4-BE49-F238E27FC236}">
                <a16:creationId xmlns:a16="http://schemas.microsoft.com/office/drawing/2014/main" id="{21A44954-6BF3-59DF-189E-967EB520CCDA}"/>
              </a:ext>
            </a:extLst>
          </p:cNvPr>
          <p:cNvGrpSpPr/>
          <p:nvPr/>
        </p:nvGrpSpPr>
        <p:grpSpPr>
          <a:xfrm>
            <a:off x="9224489" y="3637837"/>
            <a:ext cx="1829484" cy="1282741"/>
            <a:chOff x="9391319" y="4843744"/>
            <a:chExt cx="1829484" cy="1282741"/>
          </a:xfrm>
        </p:grpSpPr>
        <p:sp>
          <p:nvSpPr>
            <p:cNvPr id="13" name="Rectangle 12">
              <a:extLst>
                <a:ext uri="{FF2B5EF4-FFF2-40B4-BE49-F238E27FC236}">
                  <a16:creationId xmlns:a16="http://schemas.microsoft.com/office/drawing/2014/main" id="{4B6AF471-CF6B-4798-800D-8F95F5B34098}"/>
                </a:ext>
              </a:extLst>
            </p:cNvPr>
            <p:cNvSpPr/>
            <p:nvPr/>
          </p:nvSpPr>
          <p:spPr>
            <a:xfrm rot="16200000">
              <a:off x="9664690" y="4570373"/>
              <a:ext cx="1282741" cy="18294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C40EE25-0489-4066-9670-7BE06E7FDC7F}"/>
                </a:ext>
              </a:extLst>
            </p:cNvPr>
            <p:cNvCxnSpPr>
              <a:cxnSpLocks/>
            </p:cNvCxnSpPr>
            <p:nvPr/>
          </p:nvCxnSpPr>
          <p:spPr>
            <a:xfrm>
              <a:off x="9549458" y="5176753"/>
              <a:ext cx="0" cy="805284"/>
            </a:xfrm>
            <a:prstGeom prst="straightConnector1">
              <a:avLst/>
            </a:prstGeom>
            <a:solidFill>
              <a:schemeClr val="accent1">
                <a:lumMod val="20000"/>
                <a:lumOff val="80000"/>
              </a:schemeClr>
            </a:solidFill>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9FEDFC-736D-45CA-889A-64E113623F67}"/>
                </a:ext>
              </a:extLst>
            </p:cNvPr>
            <p:cNvCxnSpPr>
              <a:cxnSpLocks/>
            </p:cNvCxnSpPr>
            <p:nvPr/>
          </p:nvCxnSpPr>
          <p:spPr>
            <a:xfrm>
              <a:off x="9720543" y="5991846"/>
              <a:ext cx="1141181" cy="1214"/>
            </a:xfrm>
            <a:prstGeom prst="straightConnector1">
              <a:avLst/>
            </a:prstGeom>
            <a:solidFill>
              <a:schemeClr val="accent1">
                <a:lumMod val="20000"/>
                <a:lumOff val="80000"/>
              </a:schemeClr>
            </a:solidFill>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9EAEE46-00BB-4E43-B9E3-2AC67E71A44D}"/>
              </a:ext>
            </a:extLst>
          </p:cNvPr>
          <p:cNvSpPr txBox="1"/>
          <p:nvPr/>
        </p:nvSpPr>
        <p:spPr>
          <a:xfrm>
            <a:off x="9224489" y="3652122"/>
            <a:ext cx="284052" cy="307777"/>
          </a:xfrm>
          <a:prstGeom prst="rect">
            <a:avLst/>
          </a:prstGeom>
          <a:noFill/>
        </p:spPr>
        <p:txBody>
          <a:bodyPr wrap="none" rtlCol="0">
            <a:spAutoFit/>
          </a:bodyPr>
          <a:lstStyle/>
          <a:p>
            <a:r>
              <a:rPr lang="en-US" sz="1400">
                <a:solidFill>
                  <a:srgbClr val="000000"/>
                </a:solidFill>
              </a:rPr>
              <a:t>1</a:t>
            </a:r>
          </a:p>
        </p:txBody>
      </p:sp>
      <p:sp>
        <p:nvSpPr>
          <p:cNvPr id="22" name="TextBox 21">
            <a:extLst>
              <a:ext uri="{FF2B5EF4-FFF2-40B4-BE49-F238E27FC236}">
                <a16:creationId xmlns:a16="http://schemas.microsoft.com/office/drawing/2014/main" id="{3CCD5D2E-7805-4892-A7CD-C2E3EF46CE0B}"/>
              </a:ext>
            </a:extLst>
          </p:cNvPr>
          <p:cNvSpPr txBox="1"/>
          <p:nvPr/>
        </p:nvSpPr>
        <p:spPr>
          <a:xfrm>
            <a:off x="10656789" y="4612801"/>
            <a:ext cx="383438" cy="307777"/>
          </a:xfrm>
          <a:prstGeom prst="rect">
            <a:avLst/>
          </a:prstGeom>
          <a:noFill/>
        </p:spPr>
        <p:txBody>
          <a:bodyPr wrap="none" rtlCol="0">
            <a:spAutoFit/>
          </a:bodyPr>
          <a:lstStyle/>
          <a:p>
            <a:r>
              <a:rPr lang="en-US" sz="1400">
                <a:solidFill>
                  <a:srgbClr val="000000"/>
                </a:solidFill>
              </a:rPr>
              <a:t>96</a:t>
            </a:r>
          </a:p>
        </p:txBody>
      </p:sp>
    </p:spTree>
    <p:extLst>
      <p:ext uri="{BB962C8B-B14F-4D97-AF65-F5344CB8AC3E}">
        <p14:creationId xmlns:p14="http://schemas.microsoft.com/office/powerpoint/2010/main" val="4132001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E2533B-CFF1-4BF0-B52C-DE19BE53B980}"/>
              </a:ext>
            </a:extLst>
          </p:cNvPr>
          <p:cNvSpPr>
            <a:spLocks noGrp="1"/>
          </p:cNvSpPr>
          <p:nvPr>
            <p:ph idx="1"/>
          </p:nvPr>
        </p:nvSpPr>
        <p:spPr>
          <a:xfrm>
            <a:off x="457200" y="1184603"/>
            <a:ext cx="11277598" cy="5130800"/>
          </a:xfrm>
        </p:spPr>
        <p:txBody>
          <a:bodyPr>
            <a:normAutofit/>
          </a:bodyPr>
          <a:lstStyle/>
          <a:p>
            <a:pPr marL="0" indent="0">
              <a:buNone/>
            </a:pPr>
            <a:r>
              <a:rPr lang="en-US" sz="2200" b="1"/>
              <a:t>3.5</a:t>
            </a:r>
            <a:r>
              <a:rPr lang="en-US" sz="2200"/>
              <a:t>  Run simulation, watching the simulation and/or the trace for any potential errors. </a:t>
            </a:r>
          </a:p>
        </p:txBody>
      </p:sp>
      <p:sp>
        <p:nvSpPr>
          <p:cNvPr id="3" name="Title 2">
            <a:extLst>
              <a:ext uri="{FF2B5EF4-FFF2-40B4-BE49-F238E27FC236}">
                <a16:creationId xmlns:a16="http://schemas.microsoft.com/office/drawing/2014/main" id="{1751E07C-E14C-4C12-8997-80025E87455F}"/>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216BFF64-FE05-426A-A1D0-299BF977F150}"/>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cxnSp>
        <p:nvCxnSpPr>
          <p:cNvPr id="7" name="Straight Arrow Connector 6">
            <a:extLst>
              <a:ext uri="{FF2B5EF4-FFF2-40B4-BE49-F238E27FC236}">
                <a16:creationId xmlns:a16="http://schemas.microsoft.com/office/drawing/2014/main" id="{56FA20A2-6775-4DDB-A69E-C00A5E5DB7BB}"/>
              </a:ext>
            </a:extLst>
          </p:cNvPr>
          <p:cNvCxnSpPr>
            <a:cxnSpLocks/>
          </p:cNvCxnSpPr>
          <p:nvPr/>
        </p:nvCxnSpPr>
        <p:spPr>
          <a:xfrm flipH="1">
            <a:off x="4498141" y="2307364"/>
            <a:ext cx="3766169" cy="16903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415B638-A294-4EC8-9A60-65A39EF645B9}"/>
              </a:ext>
            </a:extLst>
          </p:cNvPr>
          <p:cNvCxnSpPr>
            <a:cxnSpLocks/>
          </p:cNvCxnSpPr>
          <p:nvPr/>
        </p:nvCxnSpPr>
        <p:spPr>
          <a:xfrm flipH="1">
            <a:off x="7343253" y="4166402"/>
            <a:ext cx="921057" cy="4734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BA976CE-83B7-B966-2E39-26010235C173}"/>
              </a:ext>
            </a:extLst>
          </p:cNvPr>
          <p:cNvPicPr>
            <a:picLocks noChangeAspect="1"/>
          </p:cNvPicPr>
          <p:nvPr/>
        </p:nvPicPr>
        <p:blipFill rotWithShape="1">
          <a:blip r:embed="rId2"/>
          <a:srcRect b="18394"/>
          <a:stretch/>
        </p:blipFill>
        <p:spPr>
          <a:xfrm>
            <a:off x="1444411" y="1600611"/>
            <a:ext cx="9303175" cy="4072786"/>
          </a:xfrm>
          <a:prstGeom prst="rect">
            <a:avLst/>
          </a:prstGeom>
          <a:ln w="12700">
            <a:solidFill>
              <a:schemeClr val="tx1"/>
            </a:solidFill>
          </a:ln>
        </p:spPr>
      </p:pic>
      <p:sp>
        <p:nvSpPr>
          <p:cNvPr id="6" name="TextBox 5">
            <a:extLst>
              <a:ext uri="{FF2B5EF4-FFF2-40B4-BE49-F238E27FC236}">
                <a16:creationId xmlns:a16="http://schemas.microsoft.com/office/drawing/2014/main" id="{7F349313-1F67-407A-B691-96DDCD443A84}"/>
              </a:ext>
            </a:extLst>
          </p:cNvPr>
          <p:cNvSpPr txBox="1"/>
          <p:nvPr/>
        </p:nvSpPr>
        <p:spPr>
          <a:xfrm>
            <a:off x="6662489" y="5734718"/>
            <a:ext cx="3863424" cy="738664"/>
          </a:xfrm>
          <a:prstGeom prst="rect">
            <a:avLst/>
          </a:prstGeom>
          <a:solidFill>
            <a:srgbClr val="FECAC1">
              <a:alpha val="50196"/>
            </a:srgbClr>
          </a:solidFill>
          <a:ln w="28575">
            <a:solidFill>
              <a:schemeClr val="tx2"/>
            </a:solidFill>
          </a:ln>
        </p:spPr>
        <p:txBody>
          <a:bodyPr wrap="square" rtlCol="0">
            <a:spAutoFit/>
          </a:bodyPr>
          <a:lstStyle/>
          <a:p>
            <a:r>
              <a:rPr lang="en-US" sz="1400" b="1">
                <a:solidFill>
                  <a:srgbClr val="000000"/>
                </a:solidFill>
              </a:rPr>
              <a:t>2. Instrument – </a:t>
            </a:r>
            <a:r>
              <a:rPr lang="en-US" sz="1400">
                <a:solidFill>
                  <a:srgbClr val="000000"/>
                </a:solidFill>
              </a:rPr>
              <a:t>Runs hardware commands sent to the robot. Allows the user to visualize each step and troubleshoot as needed.</a:t>
            </a:r>
          </a:p>
        </p:txBody>
      </p:sp>
      <p:sp>
        <p:nvSpPr>
          <p:cNvPr id="9" name="TextBox 8">
            <a:extLst>
              <a:ext uri="{FF2B5EF4-FFF2-40B4-BE49-F238E27FC236}">
                <a16:creationId xmlns:a16="http://schemas.microsoft.com/office/drawing/2014/main" id="{9019DC20-6DAC-4AF8-A341-4D10D045672D}"/>
              </a:ext>
            </a:extLst>
          </p:cNvPr>
          <p:cNvSpPr txBox="1"/>
          <p:nvPr/>
        </p:nvSpPr>
        <p:spPr>
          <a:xfrm>
            <a:off x="2729881" y="5734718"/>
            <a:ext cx="3863424" cy="523220"/>
          </a:xfrm>
          <a:prstGeom prst="rect">
            <a:avLst/>
          </a:prstGeom>
          <a:solidFill>
            <a:srgbClr val="FECAC1">
              <a:alpha val="50196"/>
            </a:srgbClr>
          </a:solidFill>
          <a:ln w="28575">
            <a:solidFill>
              <a:schemeClr val="tx2"/>
            </a:solidFill>
          </a:ln>
        </p:spPr>
        <p:txBody>
          <a:bodyPr wrap="square" rtlCol="0">
            <a:spAutoFit/>
          </a:bodyPr>
          <a:lstStyle/>
          <a:p>
            <a:r>
              <a:rPr lang="en-US" sz="1400" b="1">
                <a:solidFill>
                  <a:srgbClr val="000000"/>
                </a:solidFill>
              </a:rPr>
              <a:t>1. Trace – </a:t>
            </a:r>
            <a:r>
              <a:rPr lang="en-US" sz="1400">
                <a:solidFill>
                  <a:srgbClr val="000000"/>
                </a:solidFill>
              </a:rPr>
              <a:t>Visual output of method, enables additional troubleshooting and/or debugging</a:t>
            </a:r>
          </a:p>
        </p:txBody>
      </p:sp>
    </p:spTree>
    <p:extLst>
      <p:ext uri="{BB962C8B-B14F-4D97-AF65-F5344CB8AC3E}">
        <p14:creationId xmlns:p14="http://schemas.microsoft.com/office/powerpoint/2010/main" val="428687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595AD7-B510-508E-1F0C-79EC36F080EE}"/>
              </a:ext>
            </a:extLst>
          </p:cNvPr>
          <p:cNvSpPr>
            <a:spLocks noGrp="1"/>
          </p:cNvSpPr>
          <p:nvPr>
            <p:ph idx="1"/>
          </p:nvPr>
        </p:nvSpPr>
        <p:spPr/>
        <p:txBody>
          <a:bodyPr/>
          <a:lstStyle/>
          <a:p>
            <a:pPr marL="0" indent="0">
              <a:buNone/>
            </a:pPr>
            <a:r>
              <a:rPr lang="en-US" b="1"/>
              <a:t>3.6</a:t>
            </a:r>
            <a:r>
              <a:rPr lang="en-US"/>
              <a:t> Verification and troubleshooting </a:t>
            </a:r>
          </a:p>
          <a:p>
            <a:pPr>
              <a:buFont typeface="Wingdings" panose="05000000000000000000" pitchFamily="2" charset="2"/>
              <a:buChar char="§"/>
            </a:pPr>
            <a:r>
              <a:rPr lang="en-US" sz="2000"/>
              <a:t>If everything ran correctly, you will receive a “Method Complete” pop up. </a:t>
            </a:r>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r>
              <a:rPr lang="en-US" sz="2000"/>
              <a:t>If not, there will be a pop up indicating there was an error. Note the error listed in the error popup before exiting. Open the logfile to get more information about the problem before continuing. Refer to the Troubleshooting section for common problems and how to solve them. </a:t>
            </a:r>
          </a:p>
          <a:p>
            <a:pPr>
              <a:buFont typeface="Wingdings" panose="05000000000000000000" pitchFamily="2" charset="2"/>
              <a:buChar char="§"/>
            </a:pPr>
            <a:r>
              <a:rPr lang="en-US" sz="2000"/>
              <a:t>If the error you experienced is not in the Troubleshooting section contact GH Labs team (</a:t>
            </a:r>
            <a:r>
              <a:rPr lang="en-US" sz="2000">
                <a:hlinkClick r:id="rId2"/>
              </a:rPr>
              <a:t>caitlin.anderson@ghlabs.org</a:t>
            </a:r>
            <a:r>
              <a:rPr lang="en-US" sz="2000"/>
              <a:t> and </a:t>
            </a:r>
            <a:r>
              <a:rPr lang="en-US" sz="2000">
                <a:hlinkClick r:id="rId3"/>
              </a:rPr>
              <a:t>luis.alonzo@ghlabs.org</a:t>
            </a:r>
            <a:r>
              <a:rPr lang="en-US" sz="2000"/>
              <a:t>) for support. </a:t>
            </a:r>
          </a:p>
        </p:txBody>
      </p:sp>
      <p:sp>
        <p:nvSpPr>
          <p:cNvPr id="3" name="Title 2">
            <a:extLst>
              <a:ext uri="{FF2B5EF4-FFF2-40B4-BE49-F238E27FC236}">
                <a16:creationId xmlns:a16="http://schemas.microsoft.com/office/drawing/2014/main" id="{06C684BE-08AB-C070-8F64-9DEB125E4946}"/>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0F6BE818-9BC9-69E5-DA41-4BB944B6E1E6}"/>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pic>
        <p:nvPicPr>
          <p:cNvPr id="6" name="Picture 5">
            <a:extLst>
              <a:ext uri="{FF2B5EF4-FFF2-40B4-BE49-F238E27FC236}">
                <a16:creationId xmlns:a16="http://schemas.microsoft.com/office/drawing/2014/main" id="{1619676E-6A85-5427-E84C-D3073C517B04}"/>
              </a:ext>
            </a:extLst>
          </p:cNvPr>
          <p:cNvPicPr>
            <a:picLocks noChangeAspect="1"/>
          </p:cNvPicPr>
          <p:nvPr/>
        </p:nvPicPr>
        <p:blipFill>
          <a:blip r:embed="rId4"/>
          <a:stretch>
            <a:fillRect/>
          </a:stretch>
        </p:blipFill>
        <p:spPr>
          <a:xfrm>
            <a:off x="4697185" y="2480583"/>
            <a:ext cx="2797629" cy="1359462"/>
          </a:xfrm>
          <a:prstGeom prst="rect">
            <a:avLst/>
          </a:prstGeom>
          <a:ln>
            <a:solidFill>
              <a:schemeClr val="tx1"/>
            </a:solidFill>
          </a:ln>
        </p:spPr>
      </p:pic>
    </p:spTree>
    <p:extLst>
      <p:ext uri="{BB962C8B-B14F-4D97-AF65-F5344CB8AC3E}">
        <p14:creationId xmlns:p14="http://schemas.microsoft.com/office/powerpoint/2010/main" val="1528257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720D2D-F1B0-EDA5-2E21-3F6DCBDE7E83}"/>
              </a:ext>
            </a:extLst>
          </p:cNvPr>
          <p:cNvSpPr>
            <a:spLocks noGrp="1"/>
          </p:cNvSpPr>
          <p:nvPr>
            <p:ph idx="1"/>
          </p:nvPr>
        </p:nvSpPr>
        <p:spPr/>
        <p:txBody>
          <a:bodyPr/>
          <a:lstStyle/>
          <a:p>
            <a:pPr marL="0" indent="0">
              <a:buNone/>
            </a:pPr>
            <a:r>
              <a:rPr lang="en-US" b="1"/>
              <a:t>3.7</a:t>
            </a:r>
            <a:r>
              <a:rPr lang="en-US"/>
              <a:t> Note plate and tip locations</a:t>
            </a:r>
          </a:p>
          <a:p>
            <a:pPr>
              <a:buFont typeface="Wingdings" panose="05000000000000000000" pitchFamily="2" charset="2"/>
              <a:buChar char="§"/>
            </a:pPr>
            <a:r>
              <a:rPr lang="en-US" sz="2000"/>
              <a:t>If the run is completed successfully, note the location of the plates and tips used. </a:t>
            </a:r>
          </a:p>
          <a:p>
            <a:pPr>
              <a:buFont typeface="Wingdings" panose="05000000000000000000" pitchFamily="2" charset="2"/>
              <a:buChar char="§"/>
            </a:pPr>
            <a:r>
              <a:rPr lang="en-US" sz="2000"/>
              <a:t>We recommend taking a screenshot and saving into a virtual laboratory notebook to assist in experiment set up. </a:t>
            </a:r>
          </a:p>
          <a:p>
            <a:pPr marL="0" indent="0">
              <a:buNone/>
            </a:pPr>
            <a:endParaRPr lang="en-US"/>
          </a:p>
          <a:p>
            <a:endParaRPr lang="en-US"/>
          </a:p>
        </p:txBody>
      </p:sp>
      <p:sp>
        <p:nvSpPr>
          <p:cNvPr id="3" name="Title 2">
            <a:extLst>
              <a:ext uri="{FF2B5EF4-FFF2-40B4-BE49-F238E27FC236}">
                <a16:creationId xmlns:a16="http://schemas.microsoft.com/office/drawing/2014/main" id="{C2589F7C-F8E6-3460-39E5-872EE095B06B}"/>
              </a:ext>
            </a:extLst>
          </p:cNvPr>
          <p:cNvSpPr>
            <a:spLocks noGrp="1"/>
          </p:cNvSpPr>
          <p:nvPr>
            <p:ph type="title"/>
          </p:nvPr>
        </p:nvSpPr>
        <p:spPr/>
        <p:txBody>
          <a:bodyPr/>
          <a:lstStyle/>
          <a:p>
            <a:r>
              <a:rPr lang="en-US"/>
              <a:t>Step 3. Run method in simulation mode</a:t>
            </a:r>
          </a:p>
        </p:txBody>
      </p:sp>
      <p:sp>
        <p:nvSpPr>
          <p:cNvPr id="4" name="Footer Placeholder 3">
            <a:extLst>
              <a:ext uri="{FF2B5EF4-FFF2-40B4-BE49-F238E27FC236}">
                <a16:creationId xmlns:a16="http://schemas.microsoft.com/office/drawing/2014/main" id="{FDF951F2-5F62-2729-EC78-0E6E39A3E8A7}"/>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pic>
        <p:nvPicPr>
          <p:cNvPr id="1026" name="Picture 2" descr="5 &#10;15 &#10;20 ">
            <a:extLst>
              <a:ext uri="{FF2B5EF4-FFF2-40B4-BE49-F238E27FC236}">
                <a16:creationId xmlns:a16="http://schemas.microsoft.com/office/drawing/2014/main" id="{DD8017E9-980B-6C62-E416-42061DA09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89" y="3304707"/>
            <a:ext cx="6153805" cy="28913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09B978-7FD0-6593-0241-31C644A88F3C}"/>
              </a:ext>
            </a:extLst>
          </p:cNvPr>
          <p:cNvPicPr>
            <a:picLocks noChangeAspect="1"/>
          </p:cNvPicPr>
          <p:nvPr/>
        </p:nvPicPr>
        <p:blipFill>
          <a:blip r:embed="rId3"/>
          <a:stretch>
            <a:fillRect/>
          </a:stretch>
        </p:blipFill>
        <p:spPr>
          <a:xfrm>
            <a:off x="6915274" y="3304707"/>
            <a:ext cx="4762218" cy="2891347"/>
          </a:xfrm>
          <a:prstGeom prst="rect">
            <a:avLst/>
          </a:prstGeom>
          <a:ln>
            <a:solidFill>
              <a:schemeClr val="tx1"/>
            </a:solidFill>
          </a:ln>
        </p:spPr>
      </p:pic>
      <p:sp>
        <p:nvSpPr>
          <p:cNvPr id="7" name="TextBox 6">
            <a:extLst>
              <a:ext uri="{FF2B5EF4-FFF2-40B4-BE49-F238E27FC236}">
                <a16:creationId xmlns:a16="http://schemas.microsoft.com/office/drawing/2014/main" id="{04681FE7-002D-2294-FA11-67B5CA2BFEBB}"/>
              </a:ext>
            </a:extLst>
          </p:cNvPr>
          <p:cNvSpPr txBox="1"/>
          <p:nvPr/>
        </p:nvSpPr>
        <p:spPr>
          <a:xfrm>
            <a:off x="514508" y="2972813"/>
            <a:ext cx="3703871" cy="338554"/>
          </a:xfrm>
          <a:prstGeom prst="rect">
            <a:avLst/>
          </a:prstGeom>
          <a:noFill/>
        </p:spPr>
        <p:txBody>
          <a:bodyPr wrap="square" rtlCol="0">
            <a:spAutoFit/>
          </a:bodyPr>
          <a:lstStyle/>
          <a:p>
            <a:r>
              <a:rPr lang="en-US" sz="1600" b="1">
                <a:solidFill>
                  <a:srgbClr val="000000"/>
                </a:solidFill>
              </a:rPr>
              <a:t>Example 1:</a:t>
            </a:r>
            <a:endParaRPr lang="en-US" sz="1600">
              <a:solidFill>
                <a:srgbClr val="000000"/>
              </a:solidFill>
            </a:endParaRPr>
          </a:p>
        </p:txBody>
      </p:sp>
      <p:sp>
        <p:nvSpPr>
          <p:cNvPr id="8" name="TextBox 7">
            <a:extLst>
              <a:ext uri="{FF2B5EF4-FFF2-40B4-BE49-F238E27FC236}">
                <a16:creationId xmlns:a16="http://schemas.microsoft.com/office/drawing/2014/main" id="{82AF7182-1F0F-CE34-E806-4B48E7DA91E3}"/>
              </a:ext>
            </a:extLst>
          </p:cNvPr>
          <p:cNvSpPr txBox="1"/>
          <p:nvPr/>
        </p:nvSpPr>
        <p:spPr>
          <a:xfrm>
            <a:off x="6857966" y="2974403"/>
            <a:ext cx="3703871" cy="338554"/>
          </a:xfrm>
          <a:prstGeom prst="rect">
            <a:avLst/>
          </a:prstGeom>
          <a:noFill/>
        </p:spPr>
        <p:txBody>
          <a:bodyPr wrap="square" rtlCol="0">
            <a:spAutoFit/>
          </a:bodyPr>
          <a:lstStyle/>
          <a:p>
            <a:r>
              <a:rPr lang="en-US" sz="1600" b="1">
                <a:solidFill>
                  <a:srgbClr val="000000"/>
                </a:solidFill>
              </a:rPr>
              <a:t>Example 2:</a:t>
            </a:r>
            <a:endParaRPr lang="en-US" sz="1600">
              <a:solidFill>
                <a:srgbClr val="000000"/>
              </a:solidFill>
            </a:endParaRPr>
          </a:p>
        </p:txBody>
      </p:sp>
    </p:spTree>
    <p:extLst>
      <p:ext uri="{BB962C8B-B14F-4D97-AF65-F5344CB8AC3E}">
        <p14:creationId xmlns:p14="http://schemas.microsoft.com/office/powerpoint/2010/main" val="25006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935A4-7C74-3915-CBEB-E6B2D2904AA1}"/>
              </a:ext>
            </a:extLst>
          </p:cNvPr>
          <p:cNvSpPr>
            <a:spLocks noGrp="1"/>
          </p:cNvSpPr>
          <p:nvPr>
            <p:ph idx="1"/>
          </p:nvPr>
        </p:nvSpPr>
        <p:spPr/>
        <p:txBody>
          <a:bodyPr>
            <a:normAutofit/>
          </a:bodyPr>
          <a:lstStyle/>
          <a:p>
            <a:pPr marL="0" indent="0">
              <a:buNone/>
            </a:pPr>
            <a:r>
              <a:rPr lang="en-US" sz="2000" b="1" dirty="0"/>
              <a:t>4A.1 </a:t>
            </a:r>
            <a:r>
              <a:rPr lang="en-US" sz="2000" dirty="0"/>
              <a:t>If required, start refrigerated circulator </a:t>
            </a:r>
          </a:p>
          <a:p>
            <a:pPr marL="0" indent="0">
              <a:buNone/>
            </a:pPr>
            <a:r>
              <a:rPr lang="en-US" sz="2000" b="1" dirty="0"/>
              <a:t>4A.2 </a:t>
            </a:r>
            <a:r>
              <a:rPr lang="en-US" sz="2000" dirty="0"/>
              <a:t>Zip the UV jacket closed and run UV lamp for 15 minutes.</a:t>
            </a:r>
            <a:r>
              <a:rPr lang="en-US" sz="2000" dirty="0">
                <a:highlight>
                  <a:srgbClr val="FFFF00"/>
                </a:highlight>
              </a:rPr>
              <a:t> </a:t>
            </a:r>
          </a:p>
          <a:p>
            <a:pPr marL="0" indent="0">
              <a:buNone/>
            </a:pPr>
            <a:r>
              <a:rPr lang="en-US" sz="2000" b="1" dirty="0"/>
              <a:t>4A.3 </a:t>
            </a:r>
            <a:r>
              <a:rPr lang="en-US" sz="2000" dirty="0"/>
              <a:t>Prepare reagents required for experiment in clean space</a:t>
            </a:r>
          </a:p>
          <a:p>
            <a:pPr lvl="1"/>
            <a:r>
              <a:rPr lang="en-US" sz="2000" dirty="0"/>
              <a:t>Recommend loading stock reagents into either a 96 well PCR plate or deep well plate</a:t>
            </a:r>
          </a:p>
          <a:p>
            <a:pPr marL="0" indent="0">
              <a:buNone/>
            </a:pPr>
            <a:r>
              <a:rPr lang="en-US" sz="2000" b="1" dirty="0"/>
              <a:t>4A.4 </a:t>
            </a:r>
            <a:r>
              <a:rPr lang="en-US" sz="2000" dirty="0"/>
              <a:t>Load required tips, reagent plates, and empty plates into their corresponding locations. See the deck layout on the following slide for more information about locations. </a:t>
            </a:r>
          </a:p>
          <a:p>
            <a:pPr marL="0" indent="0">
              <a:buNone/>
            </a:pPr>
            <a:endParaRPr lang="en-US" sz="2000" dirty="0"/>
          </a:p>
        </p:txBody>
      </p:sp>
      <p:sp>
        <p:nvSpPr>
          <p:cNvPr id="3" name="Title 2">
            <a:extLst>
              <a:ext uri="{FF2B5EF4-FFF2-40B4-BE49-F238E27FC236}">
                <a16:creationId xmlns:a16="http://schemas.microsoft.com/office/drawing/2014/main" id="{70567145-F332-107D-418D-C927ECBDF30C}"/>
              </a:ext>
            </a:extLst>
          </p:cNvPr>
          <p:cNvSpPr>
            <a:spLocks noGrp="1"/>
          </p:cNvSpPr>
          <p:nvPr>
            <p:ph type="title"/>
          </p:nvPr>
        </p:nvSpPr>
        <p:spPr/>
        <p:txBody>
          <a:bodyPr>
            <a:normAutofit/>
          </a:bodyPr>
          <a:lstStyle/>
          <a:p>
            <a:r>
              <a:rPr lang="en-US"/>
              <a:t>Step 4A. Instrument set up (NAAT)</a:t>
            </a:r>
          </a:p>
        </p:txBody>
      </p:sp>
      <p:sp>
        <p:nvSpPr>
          <p:cNvPr id="4" name="Footer Placeholder 3">
            <a:extLst>
              <a:ext uri="{FF2B5EF4-FFF2-40B4-BE49-F238E27FC236}">
                <a16:creationId xmlns:a16="http://schemas.microsoft.com/office/drawing/2014/main" id="{100D3E7F-3522-1FFD-BB14-DB81CBD83574}"/>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295644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2968D-C61B-65BA-B50B-E1F3DEDCE6EB}"/>
              </a:ext>
            </a:extLst>
          </p:cNvPr>
          <p:cNvSpPr>
            <a:spLocks noGrp="1"/>
          </p:cNvSpPr>
          <p:nvPr>
            <p:ph type="title"/>
          </p:nvPr>
        </p:nvSpPr>
        <p:spPr/>
        <p:txBody>
          <a:bodyPr/>
          <a:lstStyle/>
          <a:p>
            <a:r>
              <a:rPr lang="en-US" dirty="0"/>
              <a:t>DROP_NAAT_Layout_v2: Deck positions</a:t>
            </a:r>
          </a:p>
        </p:txBody>
      </p:sp>
      <p:sp>
        <p:nvSpPr>
          <p:cNvPr id="4" name="Footer Placeholder 3">
            <a:extLst>
              <a:ext uri="{FF2B5EF4-FFF2-40B4-BE49-F238E27FC236}">
                <a16:creationId xmlns:a16="http://schemas.microsoft.com/office/drawing/2014/main" id="{75D005EE-05ED-0854-3386-63AEC12B2F94}"/>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pic>
        <p:nvPicPr>
          <p:cNvPr id="6" name="Picture 5">
            <a:extLst>
              <a:ext uri="{FF2B5EF4-FFF2-40B4-BE49-F238E27FC236}">
                <a16:creationId xmlns:a16="http://schemas.microsoft.com/office/drawing/2014/main" id="{835B0114-2C46-31E7-B0F3-3BC48E3E6618}"/>
              </a:ext>
            </a:extLst>
          </p:cNvPr>
          <p:cNvPicPr>
            <a:picLocks noChangeAspect="1"/>
          </p:cNvPicPr>
          <p:nvPr/>
        </p:nvPicPr>
        <p:blipFill>
          <a:blip r:embed="rId2"/>
          <a:stretch>
            <a:fillRect/>
          </a:stretch>
        </p:blipFill>
        <p:spPr>
          <a:xfrm>
            <a:off x="457200" y="1137280"/>
            <a:ext cx="8971935" cy="3418539"/>
          </a:xfrm>
          <a:prstGeom prst="rect">
            <a:avLst/>
          </a:prstGeom>
        </p:spPr>
      </p:pic>
      <p:sp>
        <p:nvSpPr>
          <p:cNvPr id="2" name="Content Placeholder 1">
            <a:extLst>
              <a:ext uri="{FF2B5EF4-FFF2-40B4-BE49-F238E27FC236}">
                <a16:creationId xmlns:a16="http://schemas.microsoft.com/office/drawing/2014/main" id="{77A8F6B8-7453-69DD-9258-5DDAB8A5E6AF}"/>
              </a:ext>
            </a:extLst>
          </p:cNvPr>
          <p:cNvSpPr>
            <a:spLocks noGrp="1"/>
          </p:cNvSpPr>
          <p:nvPr>
            <p:ph idx="1"/>
          </p:nvPr>
        </p:nvSpPr>
        <p:spPr>
          <a:xfrm>
            <a:off x="9622505" y="1163262"/>
            <a:ext cx="2451508" cy="5168711"/>
          </a:xfrm>
        </p:spPr>
        <p:txBody>
          <a:bodyPr>
            <a:normAutofit/>
          </a:bodyPr>
          <a:lstStyle/>
          <a:p>
            <a:pPr marL="457200" indent="-457200">
              <a:buFont typeface="+mj-lt"/>
              <a:buAutoNum type="arabicPeriod"/>
            </a:pPr>
            <a:r>
              <a:rPr lang="en-US" sz="1800"/>
              <a:t>flat_96_0001</a:t>
            </a:r>
          </a:p>
          <a:p>
            <a:pPr marL="457200" indent="-457200">
              <a:buFont typeface="+mj-lt"/>
              <a:buAutoNum type="arabicPeriod"/>
            </a:pPr>
            <a:r>
              <a:rPr lang="en-US" sz="1800"/>
              <a:t>flat_96_0002</a:t>
            </a:r>
          </a:p>
          <a:p>
            <a:pPr marL="457200" indent="-457200">
              <a:buFont typeface="+mj-lt"/>
              <a:buAutoNum type="arabicPeriod"/>
            </a:pPr>
            <a:r>
              <a:rPr lang="en-US" sz="1800"/>
              <a:t>dw_96_0001</a:t>
            </a:r>
          </a:p>
          <a:p>
            <a:pPr marL="457200" indent="-457200">
              <a:buFont typeface="+mj-lt"/>
              <a:buAutoNum type="arabicPeriod"/>
            </a:pPr>
            <a:r>
              <a:rPr lang="en-US" sz="1800"/>
              <a:t>dw_96_0002</a:t>
            </a:r>
          </a:p>
          <a:p>
            <a:pPr marL="457200" indent="-457200">
              <a:buFont typeface="+mj-lt"/>
              <a:buAutoNum type="arabicPeriod"/>
            </a:pPr>
            <a:r>
              <a:rPr lang="en-US" sz="1800"/>
              <a:t>flat_96_0003</a:t>
            </a:r>
          </a:p>
          <a:p>
            <a:pPr marL="457200" indent="-457200">
              <a:buFont typeface="+mj-lt"/>
              <a:buAutoNum type="arabicPeriod"/>
            </a:pPr>
            <a:r>
              <a:rPr lang="en-US" sz="1800"/>
              <a:t>pcr_96_0001</a:t>
            </a:r>
          </a:p>
          <a:p>
            <a:pPr marL="457200" indent="-457200">
              <a:buFont typeface="+mj-lt"/>
              <a:buAutoNum type="arabicPeriod"/>
            </a:pPr>
            <a:r>
              <a:rPr lang="en-US" sz="1800"/>
              <a:t>pcr_96_0002</a:t>
            </a:r>
          </a:p>
          <a:p>
            <a:pPr marL="457200" indent="-457200">
              <a:buFont typeface="+mj-lt"/>
              <a:buAutoNum type="arabicPeriod"/>
            </a:pPr>
            <a:r>
              <a:rPr lang="en-US" sz="1800"/>
              <a:t>pcr_96_0003</a:t>
            </a:r>
          </a:p>
          <a:p>
            <a:pPr marL="457200" indent="-457200">
              <a:buFont typeface="+mj-lt"/>
              <a:buAutoNum type="arabicPeriod"/>
            </a:pPr>
            <a:r>
              <a:rPr lang="en-US" sz="1800"/>
              <a:t>pcr_96_0004 or pcr_384_0001</a:t>
            </a:r>
          </a:p>
          <a:p>
            <a:pPr marL="457200" indent="-457200">
              <a:buFont typeface="+mj-lt"/>
              <a:buAutoNum type="arabicPeriod"/>
            </a:pPr>
            <a:r>
              <a:rPr lang="en-US" sz="1800"/>
              <a:t>pcr_96_0005 or </a:t>
            </a:r>
            <a:r>
              <a:rPr lang="en-US" sz="1800" err="1"/>
              <a:t>pcr</a:t>
            </a:r>
            <a:r>
              <a:rPr lang="en-US" sz="1800"/>
              <a:t>_384_0002</a:t>
            </a:r>
          </a:p>
          <a:p>
            <a:pPr marL="457200" indent="-457200">
              <a:buFont typeface="+mj-lt"/>
              <a:buAutoNum type="arabicPeriod"/>
            </a:pPr>
            <a:r>
              <a:rPr lang="en-US" sz="1800"/>
              <a:t>template_96_0001</a:t>
            </a:r>
          </a:p>
          <a:p>
            <a:pPr marL="457200" indent="-457200">
              <a:buFont typeface="+mj-lt"/>
              <a:buAutoNum type="arabicPeriod"/>
            </a:pPr>
            <a:r>
              <a:rPr lang="en-US" sz="1800"/>
              <a:t>template_96_0002</a:t>
            </a:r>
          </a:p>
          <a:p>
            <a:pPr marL="457200" indent="-457200">
              <a:buFont typeface="+mj-lt"/>
              <a:buAutoNum type="arabicPeriod"/>
            </a:pPr>
            <a:endParaRPr lang="en-US" sz="1800"/>
          </a:p>
        </p:txBody>
      </p:sp>
      <p:sp>
        <p:nvSpPr>
          <p:cNvPr id="7" name="TextBox 6">
            <a:extLst>
              <a:ext uri="{FF2B5EF4-FFF2-40B4-BE49-F238E27FC236}">
                <a16:creationId xmlns:a16="http://schemas.microsoft.com/office/drawing/2014/main" id="{E61FD910-8973-B20A-E565-CCC272F1F1BE}"/>
              </a:ext>
            </a:extLst>
          </p:cNvPr>
          <p:cNvSpPr txBox="1"/>
          <p:nvPr/>
        </p:nvSpPr>
        <p:spPr>
          <a:xfrm>
            <a:off x="5043949" y="1396181"/>
            <a:ext cx="31290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C6AF47F6-498C-9CDC-828D-7A8FC824BB27}"/>
              </a:ext>
            </a:extLst>
          </p:cNvPr>
          <p:cNvSpPr txBox="1"/>
          <p:nvPr/>
        </p:nvSpPr>
        <p:spPr>
          <a:xfrm>
            <a:off x="5043949" y="1982942"/>
            <a:ext cx="312906" cy="369332"/>
          </a:xfrm>
          <a:prstGeom prst="rect">
            <a:avLst/>
          </a:prstGeom>
          <a:noFill/>
        </p:spPr>
        <p:txBody>
          <a:bodyPr wrap="none" rtlCol="0">
            <a:spAutoFit/>
          </a:bodyPr>
          <a:lstStyle/>
          <a:p>
            <a:r>
              <a:rPr lang="en-US"/>
              <a:t>2</a:t>
            </a:r>
          </a:p>
        </p:txBody>
      </p:sp>
      <p:sp>
        <p:nvSpPr>
          <p:cNvPr id="9" name="TextBox 8">
            <a:extLst>
              <a:ext uri="{FF2B5EF4-FFF2-40B4-BE49-F238E27FC236}">
                <a16:creationId xmlns:a16="http://schemas.microsoft.com/office/drawing/2014/main" id="{05305546-72C1-7774-145B-4FA5A121980C}"/>
              </a:ext>
            </a:extLst>
          </p:cNvPr>
          <p:cNvSpPr txBox="1"/>
          <p:nvPr/>
        </p:nvSpPr>
        <p:spPr>
          <a:xfrm>
            <a:off x="5043949" y="2537033"/>
            <a:ext cx="312906" cy="369332"/>
          </a:xfrm>
          <a:prstGeom prst="rect">
            <a:avLst/>
          </a:prstGeom>
          <a:noFill/>
        </p:spPr>
        <p:txBody>
          <a:bodyPr wrap="none" rtlCol="0">
            <a:spAutoFit/>
          </a:bodyPr>
          <a:lstStyle/>
          <a:p>
            <a:r>
              <a:rPr lang="en-US"/>
              <a:t>3</a:t>
            </a:r>
          </a:p>
        </p:txBody>
      </p:sp>
      <p:sp>
        <p:nvSpPr>
          <p:cNvPr id="10" name="TextBox 9">
            <a:extLst>
              <a:ext uri="{FF2B5EF4-FFF2-40B4-BE49-F238E27FC236}">
                <a16:creationId xmlns:a16="http://schemas.microsoft.com/office/drawing/2014/main" id="{1546A290-4071-EAD1-FBF1-E4A949FE10E6}"/>
              </a:ext>
            </a:extLst>
          </p:cNvPr>
          <p:cNvSpPr txBox="1"/>
          <p:nvPr/>
        </p:nvSpPr>
        <p:spPr>
          <a:xfrm>
            <a:off x="5043949" y="3123794"/>
            <a:ext cx="312906" cy="369332"/>
          </a:xfrm>
          <a:prstGeom prst="rect">
            <a:avLst/>
          </a:prstGeom>
          <a:noFill/>
        </p:spPr>
        <p:txBody>
          <a:bodyPr wrap="none" rtlCol="0">
            <a:spAutoFit/>
          </a:bodyPr>
          <a:lstStyle/>
          <a:p>
            <a:r>
              <a:rPr lang="en-US"/>
              <a:t>4</a:t>
            </a:r>
          </a:p>
        </p:txBody>
      </p:sp>
      <p:sp>
        <p:nvSpPr>
          <p:cNvPr id="11" name="TextBox 10">
            <a:extLst>
              <a:ext uri="{FF2B5EF4-FFF2-40B4-BE49-F238E27FC236}">
                <a16:creationId xmlns:a16="http://schemas.microsoft.com/office/drawing/2014/main" id="{A222262B-A617-C4B7-13FC-71957432E254}"/>
              </a:ext>
            </a:extLst>
          </p:cNvPr>
          <p:cNvSpPr txBox="1"/>
          <p:nvPr/>
        </p:nvSpPr>
        <p:spPr>
          <a:xfrm>
            <a:off x="5043949" y="3710555"/>
            <a:ext cx="312906" cy="369332"/>
          </a:xfrm>
          <a:prstGeom prst="rect">
            <a:avLst/>
          </a:prstGeom>
          <a:noFill/>
        </p:spPr>
        <p:txBody>
          <a:bodyPr wrap="none" rtlCol="0">
            <a:spAutoFit/>
          </a:bodyPr>
          <a:lstStyle/>
          <a:p>
            <a:r>
              <a:rPr lang="en-US"/>
              <a:t>5</a:t>
            </a:r>
          </a:p>
        </p:txBody>
      </p:sp>
      <p:sp>
        <p:nvSpPr>
          <p:cNvPr id="12" name="TextBox 11">
            <a:extLst>
              <a:ext uri="{FF2B5EF4-FFF2-40B4-BE49-F238E27FC236}">
                <a16:creationId xmlns:a16="http://schemas.microsoft.com/office/drawing/2014/main" id="{20EF33A2-F950-533D-3CEF-6CEB3DA0CB71}"/>
              </a:ext>
            </a:extLst>
          </p:cNvPr>
          <p:cNvSpPr txBox="1"/>
          <p:nvPr/>
        </p:nvSpPr>
        <p:spPr>
          <a:xfrm>
            <a:off x="5855110" y="1391265"/>
            <a:ext cx="312906" cy="369332"/>
          </a:xfrm>
          <a:prstGeom prst="rect">
            <a:avLst/>
          </a:prstGeom>
          <a:noFill/>
        </p:spPr>
        <p:txBody>
          <a:bodyPr wrap="none" rtlCol="0">
            <a:spAutoFit/>
          </a:bodyPr>
          <a:lstStyle/>
          <a:p>
            <a:r>
              <a:rPr lang="en-US"/>
              <a:t>6</a:t>
            </a:r>
          </a:p>
        </p:txBody>
      </p:sp>
      <p:sp>
        <p:nvSpPr>
          <p:cNvPr id="13" name="TextBox 12">
            <a:extLst>
              <a:ext uri="{FF2B5EF4-FFF2-40B4-BE49-F238E27FC236}">
                <a16:creationId xmlns:a16="http://schemas.microsoft.com/office/drawing/2014/main" id="{44569DB2-3E4F-3C6C-40D7-41B15DCDE558}"/>
              </a:ext>
            </a:extLst>
          </p:cNvPr>
          <p:cNvSpPr txBox="1"/>
          <p:nvPr/>
        </p:nvSpPr>
        <p:spPr>
          <a:xfrm>
            <a:off x="5860026" y="1982942"/>
            <a:ext cx="312906" cy="369332"/>
          </a:xfrm>
          <a:prstGeom prst="rect">
            <a:avLst/>
          </a:prstGeom>
          <a:noFill/>
        </p:spPr>
        <p:txBody>
          <a:bodyPr wrap="none" rtlCol="0">
            <a:spAutoFit/>
          </a:bodyPr>
          <a:lstStyle/>
          <a:p>
            <a:r>
              <a:rPr lang="en-US"/>
              <a:t>7</a:t>
            </a:r>
          </a:p>
        </p:txBody>
      </p:sp>
      <p:sp>
        <p:nvSpPr>
          <p:cNvPr id="14" name="TextBox 13">
            <a:extLst>
              <a:ext uri="{FF2B5EF4-FFF2-40B4-BE49-F238E27FC236}">
                <a16:creationId xmlns:a16="http://schemas.microsoft.com/office/drawing/2014/main" id="{F7D136E4-FB3C-049A-357F-BBCD9F4A3454}"/>
              </a:ext>
            </a:extLst>
          </p:cNvPr>
          <p:cNvSpPr txBox="1"/>
          <p:nvPr/>
        </p:nvSpPr>
        <p:spPr>
          <a:xfrm>
            <a:off x="5855110" y="2551994"/>
            <a:ext cx="312906" cy="369332"/>
          </a:xfrm>
          <a:prstGeom prst="rect">
            <a:avLst/>
          </a:prstGeom>
          <a:noFill/>
        </p:spPr>
        <p:txBody>
          <a:bodyPr wrap="none" rtlCol="0">
            <a:spAutoFit/>
          </a:bodyPr>
          <a:lstStyle/>
          <a:p>
            <a:r>
              <a:rPr lang="en-US"/>
              <a:t>8</a:t>
            </a:r>
          </a:p>
        </p:txBody>
      </p:sp>
      <p:sp>
        <p:nvSpPr>
          <p:cNvPr id="15" name="TextBox 14">
            <a:extLst>
              <a:ext uri="{FF2B5EF4-FFF2-40B4-BE49-F238E27FC236}">
                <a16:creationId xmlns:a16="http://schemas.microsoft.com/office/drawing/2014/main" id="{82FB18A8-976B-DF47-5903-37BD7480693F}"/>
              </a:ext>
            </a:extLst>
          </p:cNvPr>
          <p:cNvSpPr txBox="1"/>
          <p:nvPr/>
        </p:nvSpPr>
        <p:spPr>
          <a:xfrm>
            <a:off x="5855110" y="3120187"/>
            <a:ext cx="312906" cy="369332"/>
          </a:xfrm>
          <a:prstGeom prst="rect">
            <a:avLst/>
          </a:prstGeom>
          <a:noFill/>
        </p:spPr>
        <p:txBody>
          <a:bodyPr wrap="none" rtlCol="0">
            <a:spAutoFit/>
          </a:bodyPr>
          <a:lstStyle/>
          <a:p>
            <a:r>
              <a:rPr lang="en-US"/>
              <a:t>9</a:t>
            </a:r>
          </a:p>
        </p:txBody>
      </p:sp>
      <p:sp>
        <p:nvSpPr>
          <p:cNvPr id="16" name="TextBox 15">
            <a:extLst>
              <a:ext uri="{FF2B5EF4-FFF2-40B4-BE49-F238E27FC236}">
                <a16:creationId xmlns:a16="http://schemas.microsoft.com/office/drawing/2014/main" id="{088E9809-B4E5-BA72-7A2C-13C49D140E4C}"/>
              </a:ext>
            </a:extLst>
          </p:cNvPr>
          <p:cNvSpPr txBox="1"/>
          <p:nvPr/>
        </p:nvSpPr>
        <p:spPr>
          <a:xfrm>
            <a:off x="5774726" y="3717521"/>
            <a:ext cx="441146" cy="369332"/>
          </a:xfrm>
          <a:prstGeom prst="rect">
            <a:avLst/>
          </a:prstGeom>
          <a:noFill/>
        </p:spPr>
        <p:txBody>
          <a:bodyPr wrap="none" rtlCol="0">
            <a:spAutoFit/>
          </a:bodyPr>
          <a:lstStyle/>
          <a:p>
            <a:r>
              <a:rPr lang="en-US"/>
              <a:t>10</a:t>
            </a:r>
          </a:p>
        </p:txBody>
      </p:sp>
      <p:sp>
        <p:nvSpPr>
          <p:cNvPr id="17" name="TextBox 16">
            <a:extLst>
              <a:ext uri="{FF2B5EF4-FFF2-40B4-BE49-F238E27FC236}">
                <a16:creationId xmlns:a16="http://schemas.microsoft.com/office/drawing/2014/main" id="{9A15ADF8-2256-9625-5388-B10AD8207654}"/>
              </a:ext>
            </a:extLst>
          </p:cNvPr>
          <p:cNvSpPr txBox="1"/>
          <p:nvPr/>
        </p:nvSpPr>
        <p:spPr>
          <a:xfrm>
            <a:off x="6874475" y="1388436"/>
            <a:ext cx="424027" cy="369332"/>
          </a:xfrm>
          <a:prstGeom prst="rect">
            <a:avLst/>
          </a:prstGeom>
          <a:noFill/>
        </p:spPr>
        <p:txBody>
          <a:bodyPr wrap="none" rtlCol="0">
            <a:spAutoFit/>
          </a:bodyPr>
          <a:lstStyle/>
          <a:p>
            <a:r>
              <a:rPr lang="en-US"/>
              <a:t>11</a:t>
            </a:r>
          </a:p>
        </p:txBody>
      </p:sp>
      <p:sp>
        <p:nvSpPr>
          <p:cNvPr id="18" name="TextBox 17">
            <a:extLst>
              <a:ext uri="{FF2B5EF4-FFF2-40B4-BE49-F238E27FC236}">
                <a16:creationId xmlns:a16="http://schemas.microsoft.com/office/drawing/2014/main" id="{D06E1DE3-54D3-0D88-3A69-876AF8640B82}"/>
              </a:ext>
            </a:extLst>
          </p:cNvPr>
          <p:cNvSpPr txBox="1"/>
          <p:nvPr/>
        </p:nvSpPr>
        <p:spPr>
          <a:xfrm>
            <a:off x="6857356" y="1987967"/>
            <a:ext cx="441146" cy="369332"/>
          </a:xfrm>
          <a:prstGeom prst="rect">
            <a:avLst/>
          </a:prstGeom>
          <a:noFill/>
        </p:spPr>
        <p:txBody>
          <a:bodyPr wrap="none" rtlCol="0">
            <a:spAutoFit/>
          </a:bodyPr>
          <a:lstStyle/>
          <a:p>
            <a:r>
              <a:rPr lang="en-US"/>
              <a:t>12</a:t>
            </a:r>
          </a:p>
        </p:txBody>
      </p:sp>
      <p:sp>
        <p:nvSpPr>
          <p:cNvPr id="19" name="Right Bracket 18">
            <a:extLst>
              <a:ext uri="{FF2B5EF4-FFF2-40B4-BE49-F238E27FC236}">
                <a16:creationId xmlns:a16="http://schemas.microsoft.com/office/drawing/2014/main" id="{65824AD4-53B8-28FE-1880-BBB18FB80553}"/>
              </a:ext>
            </a:extLst>
          </p:cNvPr>
          <p:cNvSpPr/>
          <p:nvPr/>
        </p:nvSpPr>
        <p:spPr>
          <a:xfrm rot="5400000">
            <a:off x="2018169" y="3846156"/>
            <a:ext cx="104674" cy="1524000"/>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D1B0064D-E125-CCD5-F6BE-E1D7E48956C5}"/>
              </a:ext>
            </a:extLst>
          </p:cNvPr>
          <p:cNvSpPr/>
          <p:nvPr/>
        </p:nvSpPr>
        <p:spPr>
          <a:xfrm rot="5400000">
            <a:off x="3656883" y="3846157"/>
            <a:ext cx="104673" cy="1524000"/>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Content Placeholder 1">
            <a:extLst>
              <a:ext uri="{FF2B5EF4-FFF2-40B4-BE49-F238E27FC236}">
                <a16:creationId xmlns:a16="http://schemas.microsoft.com/office/drawing/2014/main" id="{B8DE8326-C0AE-C9BD-FD61-8978B49AE7BC}"/>
              </a:ext>
            </a:extLst>
          </p:cNvPr>
          <p:cNvSpPr txBox="1">
            <a:spLocks/>
          </p:cNvSpPr>
          <p:nvPr/>
        </p:nvSpPr>
        <p:spPr>
          <a:xfrm>
            <a:off x="1308506" y="4660493"/>
            <a:ext cx="1638713" cy="344126"/>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a:t>Partial tip racks</a:t>
            </a:r>
          </a:p>
        </p:txBody>
      </p:sp>
      <p:sp>
        <p:nvSpPr>
          <p:cNvPr id="22" name="Content Placeholder 1">
            <a:extLst>
              <a:ext uri="{FF2B5EF4-FFF2-40B4-BE49-F238E27FC236}">
                <a16:creationId xmlns:a16="http://schemas.microsoft.com/office/drawing/2014/main" id="{CC2915E9-0CB5-643A-D955-E18ECA76DFF5}"/>
              </a:ext>
            </a:extLst>
          </p:cNvPr>
          <p:cNvSpPr txBox="1">
            <a:spLocks/>
          </p:cNvSpPr>
          <p:nvPr/>
        </p:nvSpPr>
        <p:spPr>
          <a:xfrm>
            <a:off x="3114192" y="4660493"/>
            <a:ext cx="1638713" cy="344126"/>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i="1"/>
              <a:t>Full tip racks</a:t>
            </a:r>
          </a:p>
        </p:txBody>
      </p:sp>
      <p:sp>
        <p:nvSpPr>
          <p:cNvPr id="23" name="Content Placeholder 1">
            <a:extLst>
              <a:ext uri="{FF2B5EF4-FFF2-40B4-BE49-F238E27FC236}">
                <a16:creationId xmlns:a16="http://schemas.microsoft.com/office/drawing/2014/main" id="{CFB99602-1797-C859-32BD-67838754C6DF}"/>
              </a:ext>
            </a:extLst>
          </p:cNvPr>
          <p:cNvSpPr txBox="1">
            <a:spLocks/>
          </p:cNvSpPr>
          <p:nvPr/>
        </p:nvSpPr>
        <p:spPr>
          <a:xfrm>
            <a:off x="5003364" y="5019127"/>
            <a:ext cx="4149130" cy="1268525"/>
          </a:xfrm>
          <a:prstGeom prst="rect">
            <a:avLst/>
          </a:prstGeom>
        </p:spPr>
        <p:txBody>
          <a:bodyPr vert="horz" lIns="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Deck positions for:</a:t>
            </a:r>
          </a:p>
          <a:p>
            <a:pPr marL="0" indent="0">
              <a:buNone/>
            </a:pPr>
            <a:r>
              <a:rPr lang="en-US" sz="1800"/>
              <a:t>2 racks of 96 1000uL tips (1 partial, 1 full)</a:t>
            </a:r>
          </a:p>
          <a:p>
            <a:pPr marL="0" indent="0">
              <a:buNone/>
            </a:pPr>
            <a:r>
              <a:rPr lang="en-US" sz="1800"/>
              <a:t>9 racks of 96 300uL tips (4 partial, 5 full)</a:t>
            </a:r>
          </a:p>
          <a:p>
            <a:pPr marL="0" indent="0">
              <a:buNone/>
            </a:pPr>
            <a:r>
              <a:rPr lang="en-US" sz="1800"/>
              <a:t>9 racks of 96 50uL tips (4 partial, 5 full)</a:t>
            </a:r>
          </a:p>
          <a:p>
            <a:pPr marL="0" indent="0">
              <a:buNone/>
            </a:pPr>
            <a:endParaRPr lang="en-US" sz="1800"/>
          </a:p>
        </p:txBody>
      </p:sp>
      <p:sp>
        <p:nvSpPr>
          <p:cNvPr id="24" name="Content Placeholder 1">
            <a:extLst>
              <a:ext uri="{FF2B5EF4-FFF2-40B4-BE49-F238E27FC236}">
                <a16:creationId xmlns:a16="http://schemas.microsoft.com/office/drawing/2014/main" id="{9C34FCC2-7513-E2CD-9A43-F8FB66EF9EAC}"/>
              </a:ext>
            </a:extLst>
          </p:cNvPr>
          <p:cNvSpPr txBox="1">
            <a:spLocks/>
          </p:cNvSpPr>
          <p:nvPr/>
        </p:nvSpPr>
        <p:spPr>
          <a:xfrm>
            <a:off x="9556933" y="764511"/>
            <a:ext cx="2582652" cy="126852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Labware and position</a:t>
            </a:r>
            <a:endParaRPr lang="en-US" sz="1800"/>
          </a:p>
          <a:p>
            <a:pPr marL="0" indent="0">
              <a:buNone/>
            </a:pPr>
            <a:endParaRPr lang="en-US" sz="1800"/>
          </a:p>
        </p:txBody>
      </p:sp>
      <p:sp>
        <p:nvSpPr>
          <p:cNvPr id="29" name="TextBox 28">
            <a:extLst>
              <a:ext uri="{FF2B5EF4-FFF2-40B4-BE49-F238E27FC236}">
                <a16:creationId xmlns:a16="http://schemas.microsoft.com/office/drawing/2014/main" id="{9067D8B0-DF27-80BC-1B1A-F7E24990ECB9}"/>
              </a:ext>
            </a:extLst>
          </p:cNvPr>
          <p:cNvSpPr txBox="1"/>
          <p:nvPr/>
        </p:nvSpPr>
        <p:spPr>
          <a:xfrm>
            <a:off x="1731952" y="1396181"/>
            <a:ext cx="338554" cy="369332"/>
          </a:xfrm>
          <a:prstGeom prst="rect">
            <a:avLst/>
          </a:prstGeom>
          <a:noFill/>
        </p:spPr>
        <p:txBody>
          <a:bodyPr wrap="none" rtlCol="0">
            <a:spAutoFit/>
          </a:bodyPr>
          <a:lstStyle/>
          <a:p>
            <a:r>
              <a:rPr lang="en-US" dirty="0"/>
              <a:t>A</a:t>
            </a:r>
          </a:p>
        </p:txBody>
      </p:sp>
      <p:sp>
        <p:nvSpPr>
          <p:cNvPr id="30" name="TextBox 29">
            <a:extLst>
              <a:ext uri="{FF2B5EF4-FFF2-40B4-BE49-F238E27FC236}">
                <a16:creationId xmlns:a16="http://schemas.microsoft.com/office/drawing/2014/main" id="{CE714101-C9AF-E0DD-DF0D-59F4EDFF768F}"/>
              </a:ext>
            </a:extLst>
          </p:cNvPr>
          <p:cNvSpPr txBox="1"/>
          <p:nvPr/>
        </p:nvSpPr>
        <p:spPr>
          <a:xfrm>
            <a:off x="1731952" y="1982942"/>
            <a:ext cx="338554" cy="369332"/>
          </a:xfrm>
          <a:prstGeom prst="rect">
            <a:avLst/>
          </a:prstGeom>
          <a:noFill/>
        </p:spPr>
        <p:txBody>
          <a:bodyPr wrap="none" rtlCol="0">
            <a:spAutoFit/>
          </a:bodyPr>
          <a:lstStyle/>
          <a:p>
            <a:r>
              <a:rPr lang="en-US" dirty="0"/>
              <a:t>B</a:t>
            </a:r>
          </a:p>
        </p:txBody>
      </p:sp>
      <p:sp>
        <p:nvSpPr>
          <p:cNvPr id="31" name="TextBox 30">
            <a:extLst>
              <a:ext uri="{FF2B5EF4-FFF2-40B4-BE49-F238E27FC236}">
                <a16:creationId xmlns:a16="http://schemas.microsoft.com/office/drawing/2014/main" id="{EE88AF44-8EF9-2C8C-430B-B677BF7A2FC0}"/>
              </a:ext>
            </a:extLst>
          </p:cNvPr>
          <p:cNvSpPr txBox="1"/>
          <p:nvPr/>
        </p:nvSpPr>
        <p:spPr>
          <a:xfrm>
            <a:off x="1731952" y="2551994"/>
            <a:ext cx="351378" cy="369332"/>
          </a:xfrm>
          <a:prstGeom prst="rect">
            <a:avLst/>
          </a:prstGeom>
          <a:noFill/>
        </p:spPr>
        <p:txBody>
          <a:bodyPr wrap="none" rtlCol="0">
            <a:spAutoFit/>
          </a:bodyPr>
          <a:lstStyle/>
          <a:p>
            <a:r>
              <a:rPr lang="en-US" dirty="0"/>
              <a:t>C</a:t>
            </a:r>
          </a:p>
        </p:txBody>
      </p:sp>
      <p:sp>
        <p:nvSpPr>
          <p:cNvPr id="32" name="TextBox 31">
            <a:extLst>
              <a:ext uri="{FF2B5EF4-FFF2-40B4-BE49-F238E27FC236}">
                <a16:creationId xmlns:a16="http://schemas.microsoft.com/office/drawing/2014/main" id="{00D8DB77-DB35-8816-DB22-2E5F169EFA6B}"/>
              </a:ext>
            </a:extLst>
          </p:cNvPr>
          <p:cNvSpPr txBox="1"/>
          <p:nvPr/>
        </p:nvSpPr>
        <p:spPr>
          <a:xfrm>
            <a:off x="1731952" y="3128708"/>
            <a:ext cx="351378" cy="369332"/>
          </a:xfrm>
          <a:prstGeom prst="rect">
            <a:avLst/>
          </a:prstGeom>
          <a:noFill/>
        </p:spPr>
        <p:txBody>
          <a:bodyPr wrap="none" rtlCol="0">
            <a:spAutoFit/>
          </a:bodyPr>
          <a:lstStyle/>
          <a:p>
            <a:r>
              <a:rPr lang="en-US" dirty="0"/>
              <a:t>D</a:t>
            </a:r>
          </a:p>
        </p:txBody>
      </p:sp>
      <p:sp>
        <p:nvSpPr>
          <p:cNvPr id="33" name="TextBox 32">
            <a:extLst>
              <a:ext uri="{FF2B5EF4-FFF2-40B4-BE49-F238E27FC236}">
                <a16:creationId xmlns:a16="http://schemas.microsoft.com/office/drawing/2014/main" id="{19540256-5040-111D-8E30-CE77CCD70792}"/>
              </a:ext>
            </a:extLst>
          </p:cNvPr>
          <p:cNvSpPr txBox="1"/>
          <p:nvPr/>
        </p:nvSpPr>
        <p:spPr>
          <a:xfrm>
            <a:off x="1731952" y="3710555"/>
            <a:ext cx="338554" cy="369332"/>
          </a:xfrm>
          <a:prstGeom prst="rect">
            <a:avLst/>
          </a:prstGeom>
          <a:noFill/>
        </p:spPr>
        <p:txBody>
          <a:bodyPr wrap="none" rtlCol="0">
            <a:spAutoFit/>
          </a:bodyPr>
          <a:lstStyle/>
          <a:p>
            <a:r>
              <a:rPr lang="en-US" dirty="0"/>
              <a:t>E</a:t>
            </a:r>
          </a:p>
        </p:txBody>
      </p:sp>
      <p:sp>
        <p:nvSpPr>
          <p:cNvPr id="34" name="TextBox 33">
            <a:extLst>
              <a:ext uri="{FF2B5EF4-FFF2-40B4-BE49-F238E27FC236}">
                <a16:creationId xmlns:a16="http://schemas.microsoft.com/office/drawing/2014/main" id="{39ACBACC-9C4D-EBA7-0EDB-2A758E0D57ED}"/>
              </a:ext>
            </a:extLst>
          </p:cNvPr>
          <p:cNvSpPr txBox="1"/>
          <p:nvPr/>
        </p:nvSpPr>
        <p:spPr>
          <a:xfrm>
            <a:off x="2568761" y="1396372"/>
            <a:ext cx="338554" cy="369332"/>
          </a:xfrm>
          <a:prstGeom prst="rect">
            <a:avLst/>
          </a:prstGeom>
          <a:noFill/>
        </p:spPr>
        <p:txBody>
          <a:bodyPr wrap="none" rtlCol="0">
            <a:spAutoFit/>
          </a:bodyPr>
          <a:lstStyle/>
          <a:p>
            <a:r>
              <a:rPr lang="en-US" dirty="0"/>
              <a:t>F</a:t>
            </a:r>
          </a:p>
        </p:txBody>
      </p:sp>
      <p:sp>
        <p:nvSpPr>
          <p:cNvPr id="35" name="TextBox 34">
            <a:extLst>
              <a:ext uri="{FF2B5EF4-FFF2-40B4-BE49-F238E27FC236}">
                <a16:creationId xmlns:a16="http://schemas.microsoft.com/office/drawing/2014/main" id="{D0E4BEDF-B450-5649-C4D4-52C0A48162E5}"/>
              </a:ext>
            </a:extLst>
          </p:cNvPr>
          <p:cNvSpPr txBox="1"/>
          <p:nvPr/>
        </p:nvSpPr>
        <p:spPr>
          <a:xfrm>
            <a:off x="2553341" y="1987859"/>
            <a:ext cx="364202" cy="369332"/>
          </a:xfrm>
          <a:prstGeom prst="rect">
            <a:avLst/>
          </a:prstGeom>
          <a:noFill/>
        </p:spPr>
        <p:txBody>
          <a:bodyPr wrap="none" rtlCol="0">
            <a:spAutoFit/>
          </a:bodyPr>
          <a:lstStyle/>
          <a:p>
            <a:r>
              <a:rPr lang="en-US" dirty="0"/>
              <a:t>G</a:t>
            </a:r>
          </a:p>
        </p:txBody>
      </p:sp>
      <p:sp>
        <p:nvSpPr>
          <p:cNvPr id="36" name="TextBox 35">
            <a:extLst>
              <a:ext uri="{FF2B5EF4-FFF2-40B4-BE49-F238E27FC236}">
                <a16:creationId xmlns:a16="http://schemas.microsoft.com/office/drawing/2014/main" id="{8CB1E441-B6AF-A28C-6BD0-9E2DB2D9DC8D}"/>
              </a:ext>
            </a:extLst>
          </p:cNvPr>
          <p:cNvSpPr txBox="1"/>
          <p:nvPr/>
        </p:nvSpPr>
        <p:spPr>
          <a:xfrm>
            <a:off x="2553341" y="2556911"/>
            <a:ext cx="351378" cy="369332"/>
          </a:xfrm>
          <a:prstGeom prst="rect">
            <a:avLst/>
          </a:prstGeom>
          <a:noFill/>
        </p:spPr>
        <p:txBody>
          <a:bodyPr wrap="none" rtlCol="0">
            <a:spAutoFit/>
          </a:bodyPr>
          <a:lstStyle/>
          <a:p>
            <a:r>
              <a:rPr lang="en-US" dirty="0"/>
              <a:t>H</a:t>
            </a:r>
          </a:p>
        </p:txBody>
      </p:sp>
      <p:sp>
        <p:nvSpPr>
          <p:cNvPr id="37" name="TextBox 36">
            <a:extLst>
              <a:ext uri="{FF2B5EF4-FFF2-40B4-BE49-F238E27FC236}">
                <a16:creationId xmlns:a16="http://schemas.microsoft.com/office/drawing/2014/main" id="{59627B5E-9032-8626-F2F7-62FF3A2C4A2A}"/>
              </a:ext>
            </a:extLst>
          </p:cNvPr>
          <p:cNvSpPr txBox="1"/>
          <p:nvPr/>
        </p:nvSpPr>
        <p:spPr>
          <a:xfrm>
            <a:off x="2614625" y="3120187"/>
            <a:ext cx="248786" cy="369332"/>
          </a:xfrm>
          <a:prstGeom prst="rect">
            <a:avLst/>
          </a:prstGeom>
          <a:noFill/>
        </p:spPr>
        <p:txBody>
          <a:bodyPr wrap="none" rtlCol="0">
            <a:spAutoFit/>
          </a:bodyPr>
          <a:lstStyle/>
          <a:p>
            <a:r>
              <a:rPr lang="en-US" dirty="0"/>
              <a:t>I</a:t>
            </a:r>
          </a:p>
        </p:txBody>
      </p:sp>
      <p:sp>
        <p:nvSpPr>
          <p:cNvPr id="38" name="TextBox 37">
            <a:extLst>
              <a:ext uri="{FF2B5EF4-FFF2-40B4-BE49-F238E27FC236}">
                <a16:creationId xmlns:a16="http://schemas.microsoft.com/office/drawing/2014/main" id="{098FEE5F-8246-B93C-F766-7E473095E887}"/>
              </a:ext>
            </a:extLst>
          </p:cNvPr>
          <p:cNvSpPr txBox="1"/>
          <p:nvPr/>
        </p:nvSpPr>
        <p:spPr>
          <a:xfrm>
            <a:off x="2553341" y="3715472"/>
            <a:ext cx="300082" cy="369332"/>
          </a:xfrm>
          <a:prstGeom prst="rect">
            <a:avLst/>
          </a:prstGeom>
          <a:noFill/>
        </p:spPr>
        <p:txBody>
          <a:bodyPr wrap="none" rtlCol="0">
            <a:spAutoFit/>
          </a:bodyPr>
          <a:lstStyle/>
          <a:p>
            <a:r>
              <a:rPr lang="en-US" dirty="0"/>
              <a:t>J</a:t>
            </a:r>
          </a:p>
        </p:txBody>
      </p:sp>
      <p:sp>
        <p:nvSpPr>
          <p:cNvPr id="39" name="TextBox 38">
            <a:extLst>
              <a:ext uri="{FF2B5EF4-FFF2-40B4-BE49-F238E27FC236}">
                <a16:creationId xmlns:a16="http://schemas.microsoft.com/office/drawing/2014/main" id="{C50DF754-5135-6BE1-0719-7F2B084FF6E8}"/>
              </a:ext>
            </a:extLst>
          </p:cNvPr>
          <p:cNvSpPr txBox="1"/>
          <p:nvPr/>
        </p:nvSpPr>
        <p:spPr>
          <a:xfrm>
            <a:off x="3342232" y="1403147"/>
            <a:ext cx="338554" cy="369332"/>
          </a:xfrm>
          <a:prstGeom prst="rect">
            <a:avLst/>
          </a:prstGeom>
          <a:noFill/>
        </p:spPr>
        <p:txBody>
          <a:bodyPr wrap="none" rtlCol="0">
            <a:spAutoFit/>
          </a:bodyPr>
          <a:lstStyle/>
          <a:p>
            <a:r>
              <a:rPr lang="en-US" dirty="0"/>
              <a:t>K</a:t>
            </a:r>
          </a:p>
        </p:txBody>
      </p:sp>
      <p:sp>
        <p:nvSpPr>
          <p:cNvPr id="40" name="TextBox 39">
            <a:extLst>
              <a:ext uri="{FF2B5EF4-FFF2-40B4-BE49-F238E27FC236}">
                <a16:creationId xmlns:a16="http://schemas.microsoft.com/office/drawing/2014/main" id="{ED262DA4-B1AB-D818-B7A6-D4B9DF2C9894}"/>
              </a:ext>
            </a:extLst>
          </p:cNvPr>
          <p:cNvSpPr txBox="1"/>
          <p:nvPr/>
        </p:nvSpPr>
        <p:spPr>
          <a:xfrm>
            <a:off x="3342232" y="1989908"/>
            <a:ext cx="312906" cy="369332"/>
          </a:xfrm>
          <a:prstGeom prst="rect">
            <a:avLst/>
          </a:prstGeom>
          <a:noFill/>
        </p:spPr>
        <p:txBody>
          <a:bodyPr wrap="none" rtlCol="0">
            <a:spAutoFit/>
          </a:bodyPr>
          <a:lstStyle/>
          <a:p>
            <a:r>
              <a:rPr lang="en-US" dirty="0"/>
              <a:t>L</a:t>
            </a:r>
          </a:p>
        </p:txBody>
      </p:sp>
      <p:sp>
        <p:nvSpPr>
          <p:cNvPr id="41" name="TextBox 40">
            <a:extLst>
              <a:ext uri="{FF2B5EF4-FFF2-40B4-BE49-F238E27FC236}">
                <a16:creationId xmlns:a16="http://schemas.microsoft.com/office/drawing/2014/main" id="{D1274BDB-8232-8109-0678-9034C664E6CA}"/>
              </a:ext>
            </a:extLst>
          </p:cNvPr>
          <p:cNvSpPr txBox="1"/>
          <p:nvPr/>
        </p:nvSpPr>
        <p:spPr>
          <a:xfrm>
            <a:off x="3342232" y="2558960"/>
            <a:ext cx="377026" cy="369332"/>
          </a:xfrm>
          <a:prstGeom prst="rect">
            <a:avLst/>
          </a:prstGeom>
          <a:noFill/>
        </p:spPr>
        <p:txBody>
          <a:bodyPr wrap="none" rtlCol="0">
            <a:spAutoFit/>
          </a:bodyPr>
          <a:lstStyle/>
          <a:p>
            <a:r>
              <a:rPr lang="en-US" dirty="0"/>
              <a:t>M</a:t>
            </a:r>
          </a:p>
        </p:txBody>
      </p:sp>
      <p:sp>
        <p:nvSpPr>
          <p:cNvPr id="42" name="TextBox 41">
            <a:extLst>
              <a:ext uri="{FF2B5EF4-FFF2-40B4-BE49-F238E27FC236}">
                <a16:creationId xmlns:a16="http://schemas.microsoft.com/office/drawing/2014/main" id="{0695CB5B-5C0A-AF1E-5B1B-F00AA30AD1E9}"/>
              </a:ext>
            </a:extLst>
          </p:cNvPr>
          <p:cNvSpPr txBox="1"/>
          <p:nvPr/>
        </p:nvSpPr>
        <p:spPr>
          <a:xfrm>
            <a:off x="3342232" y="3135674"/>
            <a:ext cx="351378" cy="369332"/>
          </a:xfrm>
          <a:prstGeom prst="rect">
            <a:avLst/>
          </a:prstGeom>
          <a:noFill/>
        </p:spPr>
        <p:txBody>
          <a:bodyPr wrap="none" rtlCol="0">
            <a:spAutoFit/>
          </a:bodyPr>
          <a:lstStyle/>
          <a:p>
            <a:r>
              <a:rPr lang="en-US" dirty="0"/>
              <a:t>N</a:t>
            </a:r>
          </a:p>
        </p:txBody>
      </p:sp>
      <p:sp>
        <p:nvSpPr>
          <p:cNvPr id="43" name="TextBox 42">
            <a:extLst>
              <a:ext uri="{FF2B5EF4-FFF2-40B4-BE49-F238E27FC236}">
                <a16:creationId xmlns:a16="http://schemas.microsoft.com/office/drawing/2014/main" id="{685762AB-5C29-3CFA-146C-DE9587F1E134}"/>
              </a:ext>
            </a:extLst>
          </p:cNvPr>
          <p:cNvSpPr txBox="1"/>
          <p:nvPr/>
        </p:nvSpPr>
        <p:spPr>
          <a:xfrm>
            <a:off x="3342232" y="3717521"/>
            <a:ext cx="364202" cy="369332"/>
          </a:xfrm>
          <a:prstGeom prst="rect">
            <a:avLst/>
          </a:prstGeom>
          <a:noFill/>
        </p:spPr>
        <p:txBody>
          <a:bodyPr wrap="none" rtlCol="0">
            <a:spAutoFit/>
          </a:bodyPr>
          <a:lstStyle/>
          <a:p>
            <a:r>
              <a:rPr lang="en-US" dirty="0"/>
              <a:t>O</a:t>
            </a:r>
          </a:p>
        </p:txBody>
      </p:sp>
      <p:sp>
        <p:nvSpPr>
          <p:cNvPr id="44" name="TextBox 43">
            <a:extLst>
              <a:ext uri="{FF2B5EF4-FFF2-40B4-BE49-F238E27FC236}">
                <a16:creationId xmlns:a16="http://schemas.microsoft.com/office/drawing/2014/main" id="{9ECCBD16-DB71-7B01-4301-16D4DBE8CD56}"/>
              </a:ext>
            </a:extLst>
          </p:cNvPr>
          <p:cNvSpPr txBox="1"/>
          <p:nvPr/>
        </p:nvSpPr>
        <p:spPr>
          <a:xfrm>
            <a:off x="4166217" y="1396181"/>
            <a:ext cx="338554" cy="369332"/>
          </a:xfrm>
          <a:prstGeom prst="rect">
            <a:avLst/>
          </a:prstGeom>
          <a:noFill/>
        </p:spPr>
        <p:txBody>
          <a:bodyPr wrap="none" rtlCol="0">
            <a:spAutoFit/>
          </a:bodyPr>
          <a:lstStyle/>
          <a:p>
            <a:r>
              <a:rPr lang="en-US" dirty="0"/>
              <a:t>P</a:t>
            </a:r>
          </a:p>
        </p:txBody>
      </p:sp>
      <p:sp>
        <p:nvSpPr>
          <p:cNvPr id="45" name="TextBox 44">
            <a:extLst>
              <a:ext uri="{FF2B5EF4-FFF2-40B4-BE49-F238E27FC236}">
                <a16:creationId xmlns:a16="http://schemas.microsoft.com/office/drawing/2014/main" id="{1439B487-07B0-82B7-DAC4-0840F117473B}"/>
              </a:ext>
            </a:extLst>
          </p:cNvPr>
          <p:cNvSpPr txBox="1"/>
          <p:nvPr/>
        </p:nvSpPr>
        <p:spPr>
          <a:xfrm>
            <a:off x="4166217" y="1982942"/>
            <a:ext cx="364202" cy="369332"/>
          </a:xfrm>
          <a:prstGeom prst="rect">
            <a:avLst/>
          </a:prstGeom>
          <a:noFill/>
        </p:spPr>
        <p:txBody>
          <a:bodyPr wrap="none" rtlCol="0">
            <a:spAutoFit/>
          </a:bodyPr>
          <a:lstStyle/>
          <a:p>
            <a:r>
              <a:rPr lang="en-US" dirty="0"/>
              <a:t>Q</a:t>
            </a:r>
          </a:p>
        </p:txBody>
      </p:sp>
      <p:sp>
        <p:nvSpPr>
          <p:cNvPr id="46" name="TextBox 45">
            <a:extLst>
              <a:ext uri="{FF2B5EF4-FFF2-40B4-BE49-F238E27FC236}">
                <a16:creationId xmlns:a16="http://schemas.microsoft.com/office/drawing/2014/main" id="{56A381E2-C77C-4E90-3418-5001948EBB9C}"/>
              </a:ext>
            </a:extLst>
          </p:cNvPr>
          <p:cNvSpPr txBox="1"/>
          <p:nvPr/>
        </p:nvSpPr>
        <p:spPr>
          <a:xfrm>
            <a:off x="4166217" y="2551994"/>
            <a:ext cx="351378" cy="369332"/>
          </a:xfrm>
          <a:prstGeom prst="rect">
            <a:avLst/>
          </a:prstGeom>
          <a:noFill/>
        </p:spPr>
        <p:txBody>
          <a:bodyPr wrap="none" rtlCol="0">
            <a:spAutoFit/>
          </a:bodyPr>
          <a:lstStyle/>
          <a:p>
            <a:r>
              <a:rPr lang="en-US" dirty="0"/>
              <a:t>R</a:t>
            </a:r>
          </a:p>
        </p:txBody>
      </p:sp>
      <p:sp>
        <p:nvSpPr>
          <p:cNvPr id="47" name="TextBox 46">
            <a:extLst>
              <a:ext uri="{FF2B5EF4-FFF2-40B4-BE49-F238E27FC236}">
                <a16:creationId xmlns:a16="http://schemas.microsoft.com/office/drawing/2014/main" id="{C2D9A51F-EAF9-F216-1CB3-7CF04169219E}"/>
              </a:ext>
            </a:extLst>
          </p:cNvPr>
          <p:cNvSpPr txBox="1"/>
          <p:nvPr/>
        </p:nvSpPr>
        <p:spPr>
          <a:xfrm>
            <a:off x="4166217" y="3128708"/>
            <a:ext cx="338554" cy="369332"/>
          </a:xfrm>
          <a:prstGeom prst="rect">
            <a:avLst/>
          </a:prstGeom>
          <a:noFill/>
        </p:spPr>
        <p:txBody>
          <a:bodyPr wrap="none" rtlCol="0">
            <a:spAutoFit/>
          </a:bodyPr>
          <a:lstStyle/>
          <a:p>
            <a:r>
              <a:rPr lang="en-US" dirty="0"/>
              <a:t>S</a:t>
            </a:r>
          </a:p>
        </p:txBody>
      </p:sp>
      <p:sp>
        <p:nvSpPr>
          <p:cNvPr id="48" name="TextBox 47">
            <a:extLst>
              <a:ext uri="{FF2B5EF4-FFF2-40B4-BE49-F238E27FC236}">
                <a16:creationId xmlns:a16="http://schemas.microsoft.com/office/drawing/2014/main" id="{EB629407-BBCD-66E2-152F-31F970C46178}"/>
              </a:ext>
            </a:extLst>
          </p:cNvPr>
          <p:cNvSpPr txBox="1"/>
          <p:nvPr/>
        </p:nvSpPr>
        <p:spPr>
          <a:xfrm>
            <a:off x="4166217" y="3710555"/>
            <a:ext cx="325730" cy="369332"/>
          </a:xfrm>
          <a:prstGeom prst="rect">
            <a:avLst/>
          </a:prstGeom>
          <a:noFill/>
        </p:spPr>
        <p:txBody>
          <a:bodyPr wrap="none" rtlCol="0">
            <a:spAutoFit/>
          </a:bodyPr>
          <a:lstStyle/>
          <a:p>
            <a:r>
              <a:rPr lang="en-US" dirty="0"/>
              <a:t>T</a:t>
            </a:r>
          </a:p>
        </p:txBody>
      </p:sp>
    </p:spTree>
    <p:extLst>
      <p:ext uri="{BB962C8B-B14F-4D97-AF65-F5344CB8AC3E}">
        <p14:creationId xmlns:p14="http://schemas.microsoft.com/office/powerpoint/2010/main" val="247742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935A4-7C74-3915-CBEB-E6B2D2904AA1}"/>
              </a:ext>
            </a:extLst>
          </p:cNvPr>
          <p:cNvSpPr>
            <a:spLocks noGrp="1"/>
          </p:cNvSpPr>
          <p:nvPr>
            <p:ph idx="1"/>
          </p:nvPr>
        </p:nvSpPr>
        <p:spPr/>
        <p:txBody>
          <a:bodyPr>
            <a:normAutofit/>
          </a:bodyPr>
          <a:lstStyle/>
          <a:p>
            <a:pPr marL="0" indent="0">
              <a:buNone/>
            </a:pPr>
            <a:r>
              <a:rPr lang="en-US" sz="2000" b="1" dirty="0"/>
              <a:t>4B.1 </a:t>
            </a:r>
            <a:r>
              <a:rPr lang="en-US" sz="2000" dirty="0"/>
              <a:t>If required, start refrigerated circulator </a:t>
            </a:r>
          </a:p>
          <a:p>
            <a:pPr marL="0" indent="0">
              <a:buNone/>
            </a:pPr>
            <a:r>
              <a:rPr lang="en-US" sz="2000" b="1" dirty="0"/>
              <a:t>4B.2 </a:t>
            </a:r>
            <a:r>
              <a:rPr lang="en-US" sz="2000" dirty="0"/>
              <a:t>Prepare LFAs or RDTs. These can be done in advance of the experiment. </a:t>
            </a:r>
          </a:p>
          <a:p>
            <a:pPr marL="0" indent="0">
              <a:buNone/>
            </a:pPr>
            <a:r>
              <a:rPr lang="en-US" sz="2000" b="1" dirty="0"/>
              <a:t>4B.3 </a:t>
            </a:r>
            <a:r>
              <a:rPr lang="en-US" sz="2000" dirty="0"/>
              <a:t>Prepare reagents required for experiment in clean space</a:t>
            </a:r>
          </a:p>
          <a:p>
            <a:pPr lvl="1"/>
            <a:r>
              <a:rPr lang="en-US" sz="2000" dirty="0"/>
              <a:t>Recommend loading stock reagents into either a 96 well PCR plate or deep well plate</a:t>
            </a:r>
          </a:p>
          <a:p>
            <a:pPr marL="0" indent="0">
              <a:buNone/>
            </a:pPr>
            <a:r>
              <a:rPr lang="en-US" sz="2000" b="1" dirty="0"/>
              <a:t>4B.4 </a:t>
            </a:r>
            <a:r>
              <a:rPr lang="en-US" sz="2000" dirty="0"/>
              <a:t>Load tips, reagent plates, and LFAs/RDTs into their corresponding locations. See the deck layout on the following slide for more information about locations. </a:t>
            </a:r>
          </a:p>
          <a:p>
            <a:pPr marL="0" indent="0">
              <a:buNone/>
            </a:pPr>
            <a:endParaRPr lang="en-US" sz="2000" dirty="0"/>
          </a:p>
        </p:txBody>
      </p:sp>
      <p:sp>
        <p:nvSpPr>
          <p:cNvPr id="3" name="Title 2">
            <a:extLst>
              <a:ext uri="{FF2B5EF4-FFF2-40B4-BE49-F238E27FC236}">
                <a16:creationId xmlns:a16="http://schemas.microsoft.com/office/drawing/2014/main" id="{70567145-F332-107D-418D-C927ECBDF30C}"/>
              </a:ext>
            </a:extLst>
          </p:cNvPr>
          <p:cNvSpPr>
            <a:spLocks noGrp="1"/>
          </p:cNvSpPr>
          <p:nvPr>
            <p:ph type="title"/>
          </p:nvPr>
        </p:nvSpPr>
        <p:spPr/>
        <p:txBody>
          <a:bodyPr>
            <a:normAutofit/>
          </a:bodyPr>
          <a:lstStyle/>
          <a:p>
            <a:r>
              <a:rPr lang="en-US"/>
              <a:t>Step 4B. Instrument set up (LFA)</a:t>
            </a:r>
          </a:p>
        </p:txBody>
      </p:sp>
      <p:sp>
        <p:nvSpPr>
          <p:cNvPr id="4" name="Footer Placeholder 3">
            <a:extLst>
              <a:ext uri="{FF2B5EF4-FFF2-40B4-BE49-F238E27FC236}">
                <a16:creationId xmlns:a16="http://schemas.microsoft.com/office/drawing/2014/main" id="{100D3E7F-3522-1FFD-BB14-DB81CBD83574}"/>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2283433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695F125-482F-1E95-93B0-21C1684B2B3A}"/>
              </a:ext>
            </a:extLst>
          </p:cNvPr>
          <p:cNvPicPr>
            <a:picLocks noChangeAspect="1"/>
          </p:cNvPicPr>
          <p:nvPr/>
        </p:nvPicPr>
        <p:blipFill rotWithShape="1">
          <a:blip r:embed="rId3"/>
          <a:srcRect l="3112" t="5324" r="2943" b="8357"/>
          <a:stretch/>
        </p:blipFill>
        <p:spPr>
          <a:xfrm>
            <a:off x="344841" y="1097935"/>
            <a:ext cx="8971935" cy="3418539"/>
          </a:xfrm>
          <a:prstGeom prst="rect">
            <a:avLst/>
          </a:prstGeom>
        </p:spPr>
      </p:pic>
      <p:sp>
        <p:nvSpPr>
          <p:cNvPr id="3" name="Title 2">
            <a:extLst>
              <a:ext uri="{FF2B5EF4-FFF2-40B4-BE49-F238E27FC236}">
                <a16:creationId xmlns:a16="http://schemas.microsoft.com/office/drawing/2014/main" id="{3892968D-C61B-65BA-B50B-E1F3DEDCE6EB}"/>
              </a:ext>
            </a:extLst>
          </p:cNvPr>
          <p:cNvSpPr>
            <a:spLocks noGrp="1"/>
          </p:cNvSpPr>
          <p:nvPr>
            <p:ph type="title"/>
          </p:nvPr>
        </p:nvSpPr>
        <p:spPr/>
        <p:txBody>
          <a:bodyPr/>
          <a:lstStyle/>
          <a:p>
            <a:r>
              <a:rPr lang="en-US"/>
              <a:t>DROP_LFA_Layout_v1: Deck positions</a:t>
            </a:r>
          </a:p>
        </p:txBody>
      </p:sp>
      <p:sp>
        <p:nvSpPr>
          <p:cNvPr id="4" name="Footer Placeholder 3">
            <a:extLst>
              <a:ext uri="{FF2B5EF4-FFF2-40B4-BE49-F238E27FC236}">
                <a16:creationId xmlns:a16="http://schemas.microsoft.com/office/drawing/2014/main" id="{75D005EE-05ED-0854-3386-63AEC12B2F94}"/>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sp>
        <p:nvSpPr>
          <p:cNvPr id="2" name="Content Placeholder 1">
            <a:extLst>
              <a:ext uri="{FF2B5EF4-FFF2-40B4-BE49-F238E27FC236}">
                <a16:creationId xmlns:a16="http://schemas.microsoft.com/office/drawing/2014/main" id="{77A8F6B8-7453-69DD-9258-5DDAB8A5E6AF}"/>
              </a:ext>
            </a:extLst>
          </p:cNvPr>
          <p:cNvSpPr>
            <a:spLocks noGrp="1"/>
          </p:cNvSpPr>
          <p:nvPr>
            <p:ph idx="1"/>
          </p:nvPr>
        </p:nvSpPr>
        <p:spPr>
          <a:xfrm>
            <a:off x="9622505" y="1163262"/>
            <a:ext cx="2451508" cy="5168711"/>
          </a:xfrm>
        </p:spPr>
        <p:txBody>
          <a:bodyPr>
            <a:normAutofit fontScale="92500" lnSpcReduction="10000"/>
          </a:bodyPr>
          <a:lstStyle/>
          <a:p>
            <a:pPr marL="457200" indent="-457200">
              <a:buFont typeface="+mj-lt"/>
              <a:buAutoNum type="arabicPeriod"/>
            </a:pPr>
            <a:r>
              <a:rPr lang="en-US" sz="1800"/>
              <a:t>flat_reservoir_0003</a:t>
            </a:r>
          </a:p>
          <a:p>
            <a:pPr marL="457200" indent="-457200">
              <a:buFont typeface="+mj-lt"/>
              <a:buAutoNum type="arabicPeriod"/>
            </a:pPr>
            <a:r>
              <a:rPr lang="en-US" sz="1800"/>
              <a:t>flat_384_0003</a:t>
            </a:r>
          </a:p>
          <a:p>
            <a:pPr marL="457200" indent="-457200">
              <a:buFont typeface="+mj-lt"/>
              <a:buAutoNum type="arabicPeriod"/>
            </a:pPr>
            <a:r>
              <a:rPr lang="en-US" sz="1800"/>
              <a:t>flat_96_0003</a:t>
            </a:r>
          </a:p>
          <a:p>
            <a:pPr marL="457200" indent="-457200">
              <a:buFont typeface="+mj-lt"/>
              <a:buAutoNum type="arabicPeriod"/>
            </a:pPr>
            <a:r>
              <a:rPr lang="en-US" sz="1800"/>
              <a:t>dw_96_0003</a:t>
            </a:r>
          </a:p>
          <a:p>
            <a:pPr marL="457200" indent="-457200">
              <a:buFont typeface="+mj-lt"/>
              <a:buAutoNum type="arabicPeriod"/>
            </a:pPr>
            <a:r>
              <a:rPr lang="en-US" sz="1800"/>
              <a:t>empty</a:t>
            </a:r>
          </a:p>
          <a:p>
            <a:pPr marL="457200" indent="-457200">
              <a:buFont typeface="+mj-lt"/>
              <a:buAutoNum type="arabicPeriod"/>
            </a:pPr>
            <a:r>
              <a:rPr lang="en-US" sz="1800"/>
              <a:t>flat_reservoir_0002</a:t>
            </a:r>
          </a:p>
          <a:p>
            <a:pPr marL="457200" indent="-457200">
              <a:buFont typeface="+mj-lt"/>
              <a:buAutoNum type="arabicPeriod"/>
            </a:pPr>
            <a:r>
              <a:rPr lang="en-US" sz="1800"/>
              <a:t>flat_384_0002</a:t>
            </a:r>
          </a:p>
          <a:p>
            <a:pPr marL="457200" indent="-457200">
              <a:buFont typeface="+mj-lt"/>
              <a:buAutoNum type="arabicPeriod"/>
            </a:pPr>
            <a:r>
              <a:rPr lang="en-US" sz="1800"/>
              <a:t>flat_96_0002</a:t>
            </a:r>
          </a:p>
          <a:p>
            <a:pPr marL="457200" indent="-457200">
              <a:buFont typeface="+mj-lt"/>
              <a:buAutoNum type="arabicPeriod"/>
            </a:pPr>
            <a:r>
              <a:rPr lang="en-US" sz="1800"/>
              <a:t>dw_96_0002</a:t>
            </a:r>
          </a:p>
          <a:p>
            <a:pPr marL="457200" indent="-457200">
              <a:buFont typeface="+mj-lt"/>
              <a:buAutoNum type="arabicPeriod"/>
            </a:pPr>
            <a:r>
              <a:rPr lang="en-US" sz="1800"/>
              <a:t>empty</a:t>
            </a:r>
          </a:p>
          <a:p>
            <a:pPr marL="457200" indent="-457200">
              <a:buFont typeface="+mj-lt"/>
              <a:buAutoNum type="arabicPeriod"/>
            </a:pPr>
            <a:r>
              <a:rPr lang="en-US" sz="1800"/>
              <a:t>flat_reservoir_0001</a:t>
            </a:r>
          </a:p>
          <a:p>
            <a:pPr marL="457200" indent="-457200">
              <a:buFont typeface="+mj-lt"/>
              <a:buAutoNum type="arabicPeriod"/>
            </a:pPr>
            <a:r>
              <a:rPr lang="en-US" sz="1800"/>
              <a:t>flat_384_0001</a:t>
            </a:r>
          </a:p>
          <a:p>
            <a:pPr marL="457200" indent="-457200">
              <a:buFont typeface="+mj-lt"/>
              <a:buAutoNum type="arabicPeriod"/>
            </a:pPr>
            <a:r>
              <a:rPr lang="en-US" sz="1800"/>
              <a:t>flat_96_0001</a:t>
            </a:r>
          </a:p>
          <a:p>
            <a:pPr marL="457200" indent="-457200">
              <a:buFont typeface="+mj-lt"/>
              <a:buAutoNum type="arabicPeriod"/>
            </a:pPr>
            <a:r>
              <a:rPr lang="en-US" sz="1800"/>
              <a:t>dw_96_0001</a:t>
            </a:r>
          </a:p>
          <a:p>
            <a:pPr marL="457200" indent="-457200">
              <a:buFont typeface="+mj-lt"/>
              <a:buAutoNum type="arabicPeriod"/>
            </a:pPr>
            <a:r>
              <a:rPr lang="en-US" sz="1800"/>
              <a:t>empty</a:t>
            </a:r>
          </a:p>
          <a:p>
            <a:pPr marL="457200" indent="-457200">
              <a:buFont typeface="+mj-lt"/>
              <a:buAutoNum type="arabicPeriod"/>
            </a:pPr>
            <a:endParaRPr lang="en-US" sz="1800"/>
          </a:p>
        </p:txBody>
      </p:sp>
      <p:sp>
        <p:nvSpPr>
          <p:cNvPr id="7" name="TextBox 6">
            <a:extLst>
              <a:ext uri="{FF2B5EF4-FFF2-40B4-BE49-F238E27FC236}">
                <a16:creationId xmlns:a16="http://schemas.microsoft.com/office/drawing/2014/main" id="{E61FD910-8973-B20A-E565-CCC272F1F1BE}"/>
              </a:ext>
            </a:extLst>
          </p:cNvPr>
          <p:cNvSpPr txBox="1"/>
          <p:nvPr/>
        </p:nvSpPr>
        <p:spPr>
          <a:xfrm>
            <a:off x="4124233" y="1345732"/>
            <a:ext cx="312906"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C6AF47F6-498C-9CDC-828D-7A8FC824BB27}"/>
              </a:ext>
            </a:extLst>
          </p:cNvPr>
          <p:cNvSpPr txBox="1"/>
          <p:nvPr/>
        </p:nvSpPr>
        <p:spPr>
          <a:xfrm>
            <a:off x="4124233" y="1924987"/>
            <a:ext cx="312906" cy="369332"/>
          </a:xfrm>
          <a:prstGeom prst="rect">
            <a:avLst/>
          </a:prstGeom>
          <a:noFill/>
        </p:spPr>
        <p:txBody>
          <a:bodyPr wrap="none" rtlCol="0">
            <a:spAutoFit/>
          </a:bodyPr>
          <a:lstStyle/>
          <a:p>
            <a:r>
              <a:rPr lang="en-US"/>
              <a:t>2</a:t>
            </a:r>
          </a:p>
        </p:txBody>
      </p:sp>
      <p:sp>
        <p:nvSpPr>
          <p:cNvPr id="9" name="TextBox 8">
            <a:extLst>
              <a:ext uri="{FF2B5EF4-FFF2-40B4-BE49-F238E27FC236}">
                <a16:creationId xmlns:a16="http://schemas.microsoft.com/office/drawing/2014/main" id="{05305546-72C1-7774-145B-4FA5A121980C}"/>
              </a:ext>
            </a:extLst>
          </p:cNvPr>
          <p:cNvSpPr txBox="1"/>
          <p:nvPr/>
        </p:nvSpPr>
        <p:spPr>
          <a:xfrm>
            <a:off x="4124233" y="2503665"/>
            <a:ext cx="312906" cy="369332"/>
          </a:xfrm>
          <a:prstGeom prst="rect">
            <a:avLst/>
          </a:prstGeom>
          <a:noFill/>
        </p:spPr>
        <p:txBody>
          <a:bodyPr wrap="none" rtlCol="0">
            <a:spAutoFit/>
          </a:bodyPr>
          <a:lstStyle/>
          <a:p>
            <a:r>
              <a:rPr lang="en-US"/>
              <a:t>3</a:t>
            </a:r>
          </a:p>
        </p:txBody>
      </p:sp>
      <p:sp>
        <p:nvSpPr>
          <p:cNvPr id="10" name="TextBox 9">
            <a:extLst>
              <a:ext uri="{FF2B5EF4-FFF2-40B4-BE49-F238E27FC236}">
                <a16:creationId xmlns:a16="http://schemas.microsoft.com/office/drawing/2014/main" id="{1546A290-4071-EAD1-FBF1-E4A949FE10E6}"/>
              </a:ext>
            </a:extLst>
          </p:cNvPr>
          <p:cNvSpPr txBox="1"/>
          <p:nvPr/>
        </p:nvSpPr>
        <p:spPr>
          <a:xfrm>
            <a:off x="4124233" y="3090426"/>
            <a:ext cx="312906" cy="369332"/>
          </a:xfrm>
          <a:prstGeom prst="rect">
            <a:avLst/>
          </a:prstGeom>
          <a:noFill/>
        </p:spPr>
        <p:txBody>
          <a:bodyPr wrap="none" rtlCol="0">
            <a:spAutoFit/>
          </a:bodyPr>
          <a:lstStyle/>
          <a:p>
            <a:r>
              <a:rPr lang="en-US"/>
              <a:t>4</a:t>
            </a:r>
          </a:p>
        </p:txBody>
      </p:sp>
      <p:sp>
        <p:nvSpPr>
          <p:cNvPr id="11" name="TextBox 10">
            <a:extLst>
              <a:ext uri="{FF2B5EF4-FFF2-40B4-BE49-F238E27FC236}">
                <a16:creationId xmlns:a16="http://schemas.microsoft.com/office/drawing/2014/main" id="{A222262B-A617-C4B7-13FC-71957432E254}"/>
              </a:ext>
            </a:extLst>
          </p:cNvPr>
          <p:cNvSpPr txBox="1"/>
          <p:nvPr/>
        </p:nvSpPr>
        <p:spPr>
          <a:xfrm>
            <a:off x="4124233" y="3677187"/>
            <a:ext cx="312906" cy="369332"/>
          </a:xfrm>
          <a:prstGeom prst="rect">
            <a:avLst/>
          </a:prstGeom>
          <a:noFill/>
        </p:spPr>
        <p:txBody>
          <a:bodyPr wrap="none" rtlCol="0">
            <a:spAutoFit/>
          </a:bodyPr>
          <a:lstStyle/>
          <a:p>
            <a:r>
              <a:rPr lang="en-US"/>
              <a:t>5</a:t>
            </a:r>
          </a:p>
        </p:txBody>
      </p:sp>
      <p:sp>
        <p:nvSpPr>
          <p:cNvPr id="12" name="TextBox 11">
            <a:extLst>
              <a:ext uri="{FF2B5EF4-FFF2-40B4-BE49-F238E27FC236}">
                <a16:creationId xmlns:a16="http://schemas.microsoft.com/office/drawing/2014/main" id="{20EF33A2-F950-533D-3CEF-6CEB3DA0CB71}"/>
              </a:ext>
            </a:extLst>
          </p:cNvPr>
          <p:cNvSpPr txBox="1"/>
          <p:nvPr/>
        </p:nvSpPr>
        <p:spPr>
          <a:xfrm>
            <a:off x="4936585" y="1350931"/>
            <a:ext cx="312906" cy="369332"/>
          </a:xfrm>
          <a:prstGeom prst="rect">
            <a:avLst/>
          </a:prstGeom>
          <a:noFill/>
        </p:spPr>
        <p:txBody>
          <a:bodyPr wrap="none" rtlCol="0">
            <a:spAutoFit/>
          </a:bodyPr>
          <a:lstStyle/>
          <a:p>
            <a:r>
              <a:rPr lang="en-US"/>
              <a:t>6</a:t>
            </a:r>
          </a:p>
        </p:txBody>
      </p:sp>
      <p:sp>
        <p:nvSpPr>
          <p:cNvPr id="13" name="TextBox 12">
            <a:extLst>
              <a:ext uri="{FF2B5EF4-FFF2-40B4-BE49-F238E27FC236}">
                <a16:creationId xmlns:a16="http://schemas.microsoft.com/office/drawing/2014/main" id="{44569DB2-3E4F-3C6C-40D7-41B15DCDE558}"/>
              </a:ext>
            </a:extLst>
          </p:cNvPr>
          <p:cNvSpPr txBox="1"/>
          <p:nvPr/>
        </p:nvSpPr>
        <p:spPr>
          <a:xfrm>
            <a:off x="4941501" y="1942608"/>
            <a:ext cx="312906" cy="369332"/>
          </a:xfrm>
          <a:prstGeom prst="rect">
            <a:avLst/>
          </a:prstGeom>
          <a:noFill/>
        </p:spPr>
        <p:txBody>
          <a:bodyPr wrap="none" rtlCol="0">
            <a:spAutoFit/>
          </a:bodyPr>
          <a:lstStyle/>
          <a:p>
            <a:r>
              <a:rPr lang="en-US"/>
              <a:t>7</a:t>
            </a:r>
          </a:p>
        </p:txBody>
      </p:sp>
      <p:sp>
        <p:nvSpPr>
          <p:cNvPr id="14" name="TextBox 13">
            <a:extLst>
              <a:ext uri="{FF2B5EF4-FFF2-40B4-BE49-F238E27FC236}">
                <a16:creationId xmlns:a16="http://schemas.microsoft.com/office/drawing/2014/main" id="{F7D136E4-FB3C-049A-357F-BBCD9F4A3454}"/>
              </a:ext>
            </a:extLst>
          </p:cNvPr>
          <p:cNvSpPr txBox="1"/>
          <p:nvPr/>
        </p:nvSpPr>
        <p:spPr>
          <a:xfrm>
            <a:off x="4936585" y="2511660"/>
            <a:ext cx="312906" cy="369332"/>
          </a:xfrm>
          <a:prstGeom prst="rect">
            <a:avLst/>
          </a:prstGeom>
          <a:noFill/>
        </p:spPr>
        <p:txBody>
          <a:bodyPr wrap="none" rtlCol="0">
            <a:spAutoFit/>
          </a:bodyPr>
          <a:lstStyle/>
          <a:p>
            <a:r>
              <a:rPr lang="en-US"/>
              <a:t>8</a:t>
            </a:r>
          </a:p>
        </p:txBody>
      </p:sp>
      <p:sp>
        <p:nvSpPr>
          <p:cNvPr id="15" name="TextBox 14">
            <a:extLst>
              <a:ext uri="{FF2B5EF4-FFF2-40B4-BE49-F238E27FC236}">
                <a16:creationId xmlns:a16="http://schemas.microsoft.com/office/drawing/2014/main" id="{82FB18A8-976B-DF47-5903-37BD7480693F}"/>
              </a:ext>
            </a:extLst>
          </p:cNvPr>
          <p:cNvSpPr txBox="1"/>
          <p:nvPr/>
        </p:nvSpPr>
        <p:spPr>
          <a:xfrm>
            <a:off x="4936585" y="3079853"/>
            <a:ext cx="312906" cy="369332"/>
          </a:xfrm>
          <a:prstGeom prst="rect">
            <a:avLst/>
          </a:prstGeom>
          <a:noFill/>
        </p:spPr>
        <p:txBody>
          <a:bodyPr wrap="none" rtlCol="0">
            <a:spAutoFit/>
          </a:bodyPr>
          <a:lstStyle/>
          <a:p>
            <a:r>
              <a:rPr lang="en-US"/>
              <a:t>9</a:t>
            </a:r>
          </a:p>
        </p:txBody>
      </p:sp>
      <p:sp>
        <p:nvSpPr>
          <p:cNvPr id="16" name="TextBox 15">
            <a:extLst>
              <a:ext uri="{FF2B5EF4-FFF2-40B4-BE49-F238E27FC236}">
                <a16:creationId xmlns:a16="http://schemas.microsoft.com/office/drawing/2014/main" id="{088E9809-B4E5-BA72-7A2C-13C49D140E4C}"/>
              </a:ext>
            </a:extLst>
          </p:cNvPr>
          <p:cNvSpPr txBox="1"/>
          <p:nvPr/>
        </p:nvSpPr>
        <p:spPr>
          <a:xfrm>
            <a:off x="4856201" y="3677187"/>
            <a:ext cx="441146" cy="369332"/>
          </a:xfrm>
          <a:prstGeom prst="rect">
            <a:avLst/>
          </a:prstGeom>
          <a:noFill/>
        </p:spPr>
        <p:txBody>
          <a:bodyPr wrap="none" rtlCol="0">
            <a:spAutoFit/>
          </a:bodyPr>
          <a:lstStyle/>
          <a:p>
            <a:r>
              <a:rPr lang="en-US"/>
              <a:t>10</a:t>
            </a:r>
          </a:p>
        </p:txBody>
      </p:sp>
      <p:sp>
        <p:nvSpPr>
          <p:cNvPr id="17" name="TextBox 16">
            <a:extLst>
              <a:ext uri="{FF2B5EF4-FFF2-40B4-BE49-F238E27FC236}">
                <a16:creationId xmlns:a16="http://schemas.microsoft.com/office/drawing/2014/main" id="{9A15ADF8-2256-9625-5388-B10AD8207654}"/>
              </a:ext>
            </a:extLst>
          </p:cNvPr>
          <p:cNvSpPr txBox="1"/>
          <p:nvPr/>
        </p:nvSpPr>
        <p:spPr>
          <a:xfrm>
            <a:off x="5671973" y="1345195"/>
            <a:ext cx="424027" cy="369332"/>
          </a:xfrm>
          <a:prstGeom prst="rect">
            <a:avLst/>
          </a:prstGeom>
          <a:noFill/>
        </p:spPr>
        <p:txBody>
          <a:bodyPr wrap="none" rtlCol="0">
            <a:spAutoFit/>
          </a:bodyPr>
          <a:lstStyle/>
          <a:p>
            <a:r>
              <a:rPr lang="en-US"/>
              <a:t>11</a:t>
            </a:r>
          </a:p>
        </p:txBody>
      </p:sp>
      <p:sp>
        <p:nvSpPr>
          <p:cNvPr id="18" name="TextBox 17">
            <a:extLst>
              <a:ext uri="{FF2B5EF4-FFF2-40B4-BE49-F238E27FC236}">
                <a16:creationId xmlns:a16="http://schemas.microsoft.com/office/drawing/2014/main" id="{D06E1DE3-54D3-0D88-3A69-876AF8640B82}"/>
              </a:ext>
            </a:extLst>
          </p:cNvPr>
          <p:cNvSpPr txBox="1"/>
          <p:nvPr/>
        </p:nvSpPr>
        <p:spPr>
          <a:xfrm>
            <a:off x="5654854" y="1944726"/>
            <a:ext cx="441146" cy="369332"/>
          </a:xfrm>
          <a:prstGeom prst="rect">
            <a:avLst/>
          </a:prstGeom>
          <a:noFill/>
        </p:spPr>
        <p:txBody>
          <a:bodyPr wrap="none" rtlCol="0">
            <a:spAutoFit/>
          </a:bodyPr>
          <a:lstStyle/>
          <a:p>
            <a:r>
              <a:rPr lang="en-US"/>
              <a:t>12</a:t>
            </a:r>
          </a:p>
        </p:txBody>
      </p:sp>
      <p:sp>
        <p:nvSpPr>
          <p:cNvPr id="19" name="Right Bracket 18">
            <a:extLst>
              <a:ext uri="{FF2B5EF4-FFF2-40B4-BE49-F238E27FC236}">
                <a16:creationId xmlns:a16="http://schemas.microsoft.com/office/drawing/2014/main" id="{65824AD4-53B8-28FE-1880-BBB18FB80553}"/>
              </a:ext>
            </a:extLst>
          </p:cNvPr>
          <p:cNvSpPr/>
          <p:nvPr/>
        </p:nvSpPr>
        <p:spPr>
          <a:xfrm rot="10800000">
            <a:off x="1008057" y="1379724"/>
            <a:ext cx="104674" cy="2783295"/>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ket 19">
            <a:extLst>
              <a:ext uri="{FF2B5EF4-FFF2-40B4-BE49-F238E27FC236}">
                <a16:creationId xmlns:a16="http://schemas.microsoft.com/office/drawing/2014/main" id="{D1B0064D-E125-CCD5-F6BE-E1D7E48956C5}"/>
              </a:ext>
            </a:extLst>
          </p:cNvPr>
          <p:cNvSpPr/>
          <p:nvPr/>
        </p:nvSpPr>
        <p:spPr>
          <a:xfrm rot="5400000">
            <a:off x="2753116" y="3702138"/>
            <a:ext cx="104673" cy="1524000"/>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Content Placeholder 1">
            <a:extLst>
              <a:ext uri="{FF2B5EF4-FFF2-40B4-BE49-F238E27FC236}">
                <a16:creationId xmlns:a16="http://schemas.microsoft.com/office/drawing/2014/main" id="{B8DE8326-C0AE-C9BD-FD61-8978B49AE7BC}"/>
              </a:ext>
            </a:extLst>
          </p:cNvPr>
          <p:cNvSpPr txBox="1">
            <a:spLocks/>
          </p:cNvSpPr>
          <p:nvPr/>
        </p:nvSpPr>
        <p:spPr>
          <a:xfrm rot="16200000">
            <a:off x="17823" y="2549635"/>
            <a:ext cx="1638713" cy="344126"/>
          </a:xfrm>
          <a:prstGeom prst="rect">
            <a:avLst/>
          </a:prstGeom>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a:t>Partial tip racks</a:t>
            </a:r>
          </a:p>
        </p:txBody>
      </p:sp>
      <p:sp>
        <p:nvSpPr>
          <p:cNvPr id="22" name="Content Placeholder 1">
            <a:extLst>
              <a:ext uri="{FF2B5EF4-FFF2-40B4-BE49-F238E27FC236}">
                <a16:creationId xmlns:a16="http://schemas.microsoft.com/office/drawing/2014/main" id="{CC2915E9-0CB5-643A-D955-E18ECA76DFF5}"/>
              </a:ext>
            </a:extLst>
          </p:cNvPr>
          <p:cNvSpPr txBox="1">
            <a:spLocks/>
          </p:cNvSpPr>
          <p:nvPr/>
        </p:nvSpPr>
        <p:spPr>
          <a:xfrm>
            <a:off x="2043452" y="4594657"/>
            <a:ext cx="1638713" cy="671422"/>
          </a:xfrm>
          <a:prstGeom prst="rect">
            <a:avLst/>
          </a:prstGeom>
        </p:spPr>
        <p:txBody>
          <a:bodyPr vert="horz" lIns="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i="1"/>
              <a:t>Full tip racks</a:t>
            </a:r>
          </a:p>
          <a:p>
            <a:pPr marL="0" indent="0" algn="ctr">
              <a:buNone/>
            </a:pPr>
            <a:r>
              <a:rPr lang="en-US" sz="1800" i="1"/>
              <a:t>(NTR stacking tips)</a:t>
            </a:r>
          </a:p>
        </p:txBody>
      </p:sp>
      <p:sp>
        <p:nvSpPr>
          <p:cNvPr id="23" name="Content Placeholder 1">
            <a:extLst>
              <a:ext uri="{FF2B5EF4-FFF2-40B4-BE49-F238E27FC236}">
                <a16:creationId xmlns:a16="http://schemas.microsoft.com/office/drawing/2014/main" id="{CFB99602-1797-C859-32BD-67838754C6DF}"/>
              </a:ext>
            </a:extLst>
          </p:cNvPr>
          <p:cNvSpPr txBox="1">
            <a:spLocks/>
          </p:cNvSpPr>
          <p:nvPr/>
        </p:nvSpPr>
        <p:spPr>
          <a:xfrm>
            <a:off x="2988705" y="5266079"/>
            <a:ext cx="2305949" cy="130394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i="1"/>
              <a:t>Individual racks </a:t>
            </a:r>
          </a:p>
          <a:p>
            <a:pPr>
              <a:buFontTx/>
              <a:buChar char="-"/>
            </a:pPr>
            <a:r>
              <a:rPr lang="en-US" sz="1400"/>
              <a:t>3 racks of 96 1000uL tips </a:t>
            </a:r>
          </a:p>
          <a:p>
            <a:pPr>
              <a:buFontTx/>
              <a:buChar char="-"/>
            </a:pPr>
            <a:r>
              <a:rPr lang="en-US" sz="1400"/>
              <a:t>1 rack of 96 300uL tips</a:t>
            </a:r>
          </a:p>
          <a:p>
            <a:pPr>
              <a:buFontTx/>
              <a:buChar char="-"/>
            </a:pPr>
            <a:r>
              <a:rPr lang="en-US" sz="1400"/>
              <a:t>1 rack of 96 50uL tips</a:t>
            </a:r>
          </a:p>
        </p:txBody>
      </p:sp>
      <p:sp>
        <p:nvSpPr>
          <p:cNvPr id="24" name="Content Placeholder 1">
            <a:extLst>
              <a:ext uri="{FF2B5EF4-FFF2-40B4-BE49-F238E27FC236}">
                <a16:creationId xmlns:a16="http://schemas.microsoft.com/office/drawing/2014/main" id="{9C34FCC2-7513-E2CD-9A43-F8FB66EF9EAC}"/>
              </a:ext>
            </a:extLst>
          </p:cNvPr>
          <p:cNvSpPr txBox="1">
            <a:spLocks/>
          </p:cNvSpPr>
          <p:nvPr/>
        </p:nvSpPr>
        <p:spPr>
          <a:xfrm>
            <a:off x="9556933" y="764511"/>
            <a:ext cx="2582652" cy="1268525"/>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Labware and position</a:t>
            </a:r>
            <a:endParaRPr lang="en-US" sz="1800"/>
          </a:p>
          <a:p>
            <a:pPr marL="0" indent="0">
              <a:buNone/>
            </a:pPr>
            <a:endParaRPr lang="en-US" sz="1800"/>
          </a:p>
        </p:txBody>
      </p:sp>
      <p:sp>
        <p:nvSpPr>
          <p:cNvPr id="5" name="TextBox 4">
            <a:extLst>
              <a:ext uri="{FF2B5EF4-FFF2-40B4-BE49-F238E27FC236}">
                <a16:creationId xmlns:a16="http://schemas.microsoft.com/office/drawing/2014/main" id="{2CF25950-859E-676F-491A-4E41F830AB0B}"/>
              </a:ext>
            </a:extLst>
          </p:cNvPr>
          <p:cNvSpPr txBox="1"/>
          <p:nvPr/>
        </p:nvSpPr>
        <p:spPr>
          <a:xfrm>
            <a:off x="5673800" y="2509278"/>
            <a:ext cx="441146" cy="369332"/>
          </a:xfrm>
          <a:prstGeom prst="rect">
            <a:avLst/>
          </a:prstGeom>
          <a:noFill/>
        </p:spPr>
        <p:txBody>
          <a:bodyPr wrap="none" rtlCol="0">
            <a:spAutoFit/>
          </a:bodyPr>
          <a:lstStyle/>
          <a:p>
            <a:r>
              <a:rPr lang="en-US"/>
              <a:t>13</a:t>
            </a:r>
          </a:p>
        </p:txBody>
      </p:sp>
      <p:sp>
        <p:nvSpPr>
          <p:cNvPr id="6" name="TextBox 5">
            <a:extLst>
              <a:ext uri="{FF2B5EF4-FFF2-40B4-BE49-F238E27FC236}">
                <a16:creationId xmlns:a16="http://schemas.microsoft.com/office/drawing/2014/main" id="{49F930F4-B550-6561-D594-887B214B26EC}"/>
              </a:ext>
            </a:extLst>
          </p:cNvPr>
          <p:cNvSpPr txBox="1"/>
          <p:nvPr/>
        </p:nvSpPr>
        <p:spPr>
          <a:xfrm>
            <a:off x="5673800" y="3091699"/>
            <a:ext cx="441146" cy="369332"/>
          </a:xfrm>
          <a:prstGeom prst="rect">
            <a:avLst/>
          </a:prstGeom>
          <a:noFill/>
        </p:spPr>
        <p:txBody>
          <a:bodyPr wrap="none" rtlCol="0">
            <a:spAutoFit/>
          </a:bodyPr>
          <a:lstStyle/>
          <a:p>
            <a:r>
              <a:rPr lang="en-US"/>
              <a:t>14</a:t>
            </a:r>
          </a:p>
        </p:txBody>
      </p:sp>
      <p:sp>
        <p:nvSpPr>
          <p:cNvPr id="26" name="TextBox 25">
            <a:extLst>
              <a:ext uri="{FF2B5EF4-FFF2-40B4-BE49-F238E27FC236}">
                <a16:creationId xmlns:a16="http://schemas.microsoft.com/office/drawing/2014/main" id="{DEB8710E-53EC-A59C-EC6A-540FD8E1CA39}"/>
              </a:ext>
            </a:extLst>
          </p:cNvPr>
          <p:cNvSpPr txBox="1"/>
          <p:nvPr/>
        </p:nvSpPr>
        <p:spPr>
          <a:xfrm>
            <a:off x="5654854" y="3660073"/>
            <a:ext cx="441146" cy="369332"/>
          </a:xfrm>
          <a:prstGeom prst="rect">
            <a:avLst/>
          </a:prstGeom>
          <a:noFill/>
        </p:spPr>
        <p:txBody>
          <a:bodyPr wrap="none" rtlCol="0">
            <a:spAutoFit/>
          </a:bodyPr>
          <a:lstStyle/>
          <a:p>
            <a:r>
              <a:rPr lang="en-US"/>
              <a:t>15</a:t>
            </a:r>
          </a:p>
        </p:txBody>
      </p:sp>
      <p:sp>
        <p:nvSpPr>
          <p:cNvPr id="27" name="Content Placeholder 1">
            <a:extLst>
              <a:ext uri="{FF2B5EF4-FFF2-40B4-BE49-F238E27FC236}">
                <a16:creationId xmlns:a16="http://schemas.microsoft.com/office/drawing/2014/main" id="{EE810374-E0E2-63B5-7E77-EF4096F95A40}"/>
              </a:ext>
            </a:extLst>
          </p:cNvPr>
          <p:cNvSpPr txBox="1">
            <a:spLocks/>
          </p:cNvSpPr>
          <p:nvPr/>
        </p:nvSpPr>
        <p:spPr>
          <a:xfrm>
            <a:off x="1041574" y="5266976"/>
            <a:ext cx="2009138" cy="1303946"/>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t>Deck positions for:</a:t>
            </a:r>
          </a:p>
          <a:p>
            <a:pPr marL="0" indent="0">
              <a:buNone/>
            </a:pPr>
            <a:r>
              <a:rPr lang="en-US" sz="1400" i="1"/>
              <a:t>NTR stacking tip racks</a:t>
            </a:r>
          </a:p>
          <a:p>
            <a:pPr>
              <a:buFontTx/>
              <a:buChar char="-"/>
            </a:pPr>
            <a:r>
              <a:rPr lang="en-US" sz="1400"/>
              <a:t>5 x 4 300uL tips</a:t>
            </a:r>
          </a:p>
          <a:p>
            <a:pPr>
              <a:buFontTx/>
              <a:buChar char="-"/>
            </a:pPr>
            <a:r>
              <a:rPr lang="en-US" sz="1400"/>
              <a:t>5 x 4 50uL tips </a:t>
            </a:r>
          </a:p>
        </p:txBody>
      </p:sp>
      <p:sp>
        <p:nvSpPr>
          <p:cNvPr id="29" name="Right Bracket 28">
            <a:extLst>
              <a:ext uri="{FF2B5EF4-FFF2-40B4-BE49-F238E27FC236}">
                <a16:creationId xmlns:a16="http://schemas.microsoft.com/office/drawing/2014/main" id="{0D45C93B-85F9-A211-1EAE-C4DAB6255CE5}"/>
              </a:ext>
            </a:extLst>
          </p:cNvPr>
          <p:cNvSpPr/>
          <p:nvPr/>
        </p:nvSpPr>
        <p:spPr>
          <a:xfrm rot="5400000">
            <a:off x="7266311" y="3238385"/>
            <a:ext cx="104674" cy="2451508"/>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ontent Placeholder 1">
            <a:extLst>
              <a:ext uri="{FF2B5EF4-FFF2-40B4-BE49-F238E27FC236}">
                <a16:creationId xmlns:a16="http://schemas.microsoft.com/office/drawing/2014/main" id="{0813F812-523D-33B2-F7A7-2DAB14539ABD}"/>
              </a:ext>
            </a:extLst>
          </p:cNvPr>
          <p:cNvSpPr txBox="1">
            <a:spLocks/>
          </p:cNvSpPr>
          <p:nvPr/>
        </p:nvSpPr>
        <p:spPr>
          <a:xfrm>
            <a:off x="5775264" y="4590733"/>
            <a:ext cx="3363331" cy="1915014"/>
          </a:xfrm>
          <a:prstGeom prst="rect">
            <a:avLst/>
          </a:prstGeom>
        </p:spPr>
        <p:txBody>
          <a:bodyPr vert="horz" lIns="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i="1"/>
              <a:t>LFA or RDT holders</a:t>
            </a:r>
          </a:p>
          <a:p>
            <a:pPr marL="0" indent="0" algn="ctr">
              <a:buNone/>
            </a:pPr>
            <a:endParaRPr lang="en-US" sz="2000" i="1"/>
          </a:p>
          <a:p>
            <a:pPr marL="0" indent="0">
              <a:buNone/>
            </a:pPr>
            <a:r>
              <a:rPr lang="en-US" sz="1700" i="1"/>
              <a:t>Strips: </a:t>
            </a:r>
            <a:r>
              <a:rPr lang="en-US" sz="1300"/>
              <a:t>IVL_Plate_v2a_16strips_plastic_col_first_0001 to 0012</a:t>
            </a:r>
          </a:p>
          <a:p>
            <a:pPr marL="0" indent="0">
              <a:buNone/>
            </a:pPr>
            <a:r>
              <a:rPr lang="fr-FR" sz="1800" b="0" i="1" u="none" strike="noStrike">
                <a:solidFill>
                  <a:srgbClr val="000000"/>
                </a:solidFill>
                <a:effectLst/>
                <a:latin typeface="Aptos Narrow" panose="020B0004020202020204" pitchFamily="34" charset="0"/>
              </a:rPr>
              <a:t>Cassettes: </a:t>
            </a:r>
            <a:r>
              <a:rPr lang="fr-FR" sz="1500" b="0" u="none" strike="noStrike">
                <a:solidFill>
                  <a:srgbClr val="000000"/>
                </a:solidFill>
                <a:effectLst/>
                <a:latin typeface="Aptos Narrow" panose="020B0004020202020204" pitchFamily="34" charset="0"/>
              </a:rPr>
              <a:t>IVL_Plate_v3_96cassettes_ABformat_0001</a:t>
            </a:r>
            <a:r>
              <a:rPr lang="fr-FR" sz="1200"/>
              <a:t> </a:t>
            </a:r>
            <a:endParaRPr lang="en-US" sz="1700"/>
          </a:p>
        </p:txBody>
      </p:sp>
      <p:sp>
        <p:nvSpPr>
          <p:cNvPr id="33" name="Right Bracket 32">
            <a:extLst>
              <a:ext uri="{FF2B5EF4-FFF2-40B4-BE49-F238E27FC236}">
                <a16:creationId xmlns:a16="http://schemas.microsoft.com/office/drawing/2014/main" id="{47F0E880-C102-62DD-D44C-46E88A185736}"/>
              </a:ext>
            </a:extLst>
          </p:cNvPr>
          <p:cNvSpPr/>
          <p:nvPr/>
        </p:nvSpPr>
        <p:spPr>
          <a:xfrm rot="5400000">
            <a:off x="4790322" y="3248710"/>
            <a:ext cx="104674" cy="2451508"/>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Content Placeholder 1">
            <a:extLst>
              <a:ext uri="{FF2B5EF4-FFF2-40B4-BE49-F238E27FC236}">
                <a16:creationId xmlns:a16="http://schemas.microsoft.com/office/drawing/2014/main" id="{3750EEA8-D0E8-4F2A-89F3-455412B4A27A}"/>
              </a:ext>
            </a:extLst>
          </p:cNvPr>
          <p:cNvSpPr txBox="1">
            <a:spLocks/>
          </p:cNvSpPr>
          <p:nvPr/>
        </p:nvSpPr>
        <p:spPr>
          <a:xfrm>
            <a:off x="3625235" y="4546832"/>
            <a:ext cx="2622699" cy="357976"/>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569913" indent="-334963" algn="l" defTabSz="914400" rtl="0" eaLnBrk="1" latinLnBrk="0" hangingPunct="1">
              <a:lnSpc>
                <a:spcPct val="90000"/>
              </a:lnSpc>
              <a:spcBef>
                <a:spcPts val="500"/>
              </a:spcBef>
              <a:buFont typeface="Arial" panose="020B0604020202020204" pitchFamily="34" charset="0"/>
              <a:buChar char="–"/>
              <a:tabLst>
                <a:tab pos="542925" algn="l"/>
              </a:tabLst>
              <a:defRPr sz="2200" kern="1200">
                <a:solidFill>
                  <a:schemeClr val="tx1"/>
                </a:solidFill>
                <a:latin typeface="+mn-lt"/>
                <a:ea typeface="+mn-ea"/>
                <a:cs typeface="+mn-cs"/>
              </a:defRPr>
            </a:lvl2pPr>
            <a:lvl3pPr marL="806450" indent="-2365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9350" indent="-288925"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13223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700" i="1"/>
              <a:t>Plate locations</a:t>
            </a:r>
          </a:p>
        </p:txBody>
      </p:sp>
      <p:sp>
        <p:nvSpPr>
          <p:cNvPr id="28" name="TextBox 27">
            <a:extLst>
              <a:ext uri="{FF2B5EF4-FFF2-40B4-BE49-F238E27FC236}">
                <a16:creationId xmlns:a16="http://schemas.microsoft.com/office/drawing/2014/main" id="{D7B8B459-17B1-2D5D-95EA-2B02C0680D2C}"/>
              </a:ext>
            </a:extLst>
          </p:cNvPr>
          <p:cNvSpPr txBox="1"/>
          <p:nvPr/>
        </p:nvSpPr>
        <p:spPr>
          <a:xfrm>
            <a:off x="1612177" y="1362813"/>
            <a:ext cx="338554" cy="369332"/>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E5DB8742-8052-D668-50EF-34D71E11B9F9}"/>
              </a:ext>
            </a:extLst>
          </p:cNvPr>
          <p:cNvSpPr txBox="1"/>
          <p:nvPr/>
        </p:nvSpPr>
        <p:spPr>
          <a:xfrm>
            <a:off x="1612177" y="1949574"/>
            <a:ext cx="338554" cy="369332"/>
          </a:xfrm>
          <a:prstGeom prst="rect">
            <a:avLst/>
          </a:prstGeom>
          <a:noFill/>
        </p:spPr>
        <p:txBody>
          <a:bodyPr wrap="none" rtlCol="0">
            <a:spAutoFit/>
          </a:bodyPr>
          <a:lstStyle/>
          <a:p>
            <a:r>
              <a:rPr lang="en-US" dirty="0"/>
              <a:t>B</a:t>
            </a:r>
          </a:p>
        </p:txBody>
      </p:sp>
      <p:sp>
        <p:nvSpPr>
          <p:cNvPr id="32" name="TextBox 31">
            <a:extLst>
              <a:ext uri="{FF2B5EF4-FFF2-40B4-BE49-F238E27FC236}">
                <a16:creationId xmlns:a16="http://schemas.microsoft.com/office/drawing/2014/main" id="{95EDFDF0-82E1-4E9E-ED7E-CEED220B4575}"/>
              </a:ext>
            </a:extLst>
          </p:cNvPr>
          <p:cNvSpPr txBox="1"/>
          <p:nvPr/>
        </p:nvSpPr>
        <p:spPr>
          <a:xfrm>
            <a:off x="1612177" y="2518626"/>
            <a:ext cx="351378" cy="369332"/>
          </a:xfrm>
          <a:prstGeom prst="rect">
            <a:avLst/>
          </a:prstGeom>
          <a:noFill/>
        </p:spPr>
        <p:txBody>
          <a:bodyPr wrap="none" rtlCol="0">
            <a:spAutoFit/>
          </a:bodyPr>
          <a:lstStyle/>
          <a:p>
            <a:r>
              <a:rPr lang="en-US" dirty="0"/>
              <a:t>C</a:t>
            </a:r>
          </a:p>
        </p:txBody>
      </p:sp>
      <p:sp>
        <p:nvSpPr>
          <p:cNvPr id="35" name="TextBox 34">
            <a:extLst>
              <a:ext uri="{FF2B5EF4-FFF2-40B4-BE49-F238E27FC236}">
                <a16:creationId xmlns:a16="http://schemas.microsoft.com/office/drawing/2014/main" id="{DC80E738-636E-B6A4-4BCB-F86DA53EBEB7}"/>
              </a:ext>
            </a:extLst>
          </p:cNvPr>
          <p:cNvSpPr txBox="1"/>
          <p:nvPr/>
        </p:nvSpPr>
        <p:spPr>
          <a:xfrm>
            <a:off x="1612177" y="3095340"/>
            <a:ext cx="351378" cy="369332"/>
          </a:xfrm>
          <a:prstGeom prst="rect">
            <a:avLst/>
          </a:prstGeom>
          <a:noFill/>
        </p:spPr>
        <p:txBody>
          <a:bodyPr wrap="none" rtlCol="0">
            <a:spAutoFit/>
          </a:bodyPr>
          <a:lstStyle/>
          <a:p>
            <a:r>
              <a:rPr lang="en-US" dirty="0"/>
              <a:t>D</a:t>
            </a:r>
          </a:p>
        </p:txBody>
      </p:sp>
      <p:sp>
        <p:nvSpPr>
          <p:cNvPr id="36" name="TextBox 35">
            <a:extLst>
              <a:ext uri="{FF2B5EF4-FFF2-40B4-BE49-F238E27FC236}">
                <a16:creationId xmlns:a16="http://schemas.microsoft.com/office/drawing/2014/main" id="{937A13A1-CF8D-EE60-D70C-69B5F74C839F}"/>
              </a:ext>
            </a:extLst>
          </p:cNvPr>
          <p:cNvSpPr txBox="1"/>
          <p:nvPr/>
        </p:nvSpPr>
        <p:spPr>
          <a:xfrm>
            <a:off x="1612177" y="3677187"/>
            <a:ext cx="338554" cy="369332"/>
          </a:xfrm>
          <a:prstGeom prst="rect">
            <a:avLst/>
          </a:prstGeom>
          <a:noFill/>
        </p:spPr>
        <p:txBody>
          <a:bodyPr wrap="none" rtlCol="0">
            <a:spAutoFit/>
          </a:bodyPr>
          <a:lstStyle/>
          <a:p>
            <a:r>
              <a:rPr lang="en-US" dirty="0"/>
              <a:t>E</a:t>
            </a:r>
          </a:p>
        </p:txBody>
      </p:sp>
      <p:sp>
        <p:nvSpPr>
          <p:cNvPr id="37" name="TextBox 36">
            <a:extLst>
              <a:ext uri="{FF2B5EF4-FFF2-40B4-BE49-F238E27FC236}">
                <a16:creationId xmlns:a16="http://schemas.microsoft.com/office/drawing/2014/main" id="{9ADEF35E-0C51-5927-FA6A-60FF54EAF01A}"/>
              </a:ext>
            </a:extLst>
          </p:cNvPr>
          <p:cNvSpPr txBox="1"/>
          <p:nvPr/>
        </p:nvSpPr>
        <p:spPr>
          <a:xfrm>
            <a:off x="2448986" y="1363004"/>
            <a:ext cx="338554" cy="369332"/>
          </a:xfrm>
          <a:prstGeom prst="rect">
            <a:avLst/>
          </a:prstGeom>
          <a:noFill/>
        </p:spPr>
        <p:txBody>
          <a:bodyPr wrap="none" rtlCol="0">
            <a:spAutoFit/>
          </a:bodyPr>
          <a:lstStyle/>
          <a:p>
            <a:r>
              <a:rPr lang="en-US" dirty="0"/>
              <a:t>F</a:t>
            </a:r>
          </a:p>
        </p:txBody>
      </p:sp>
      <p:sp>
        <p:nvSpPr>
          <p:cNvPr id="38" name="TextBox 37">
            <a:extLst>
              <a:ext uri="{FF2B5EF4-FFF2-40B4-BE49-F238E27FC236}">
                <a16:creationId xmlns:a16="http://schemas.microsoft.com/office/drawing/2014/main" id="{A0F96156-CC71-27F8-741A-ED65376C63E1}"/>
              </a:ext>
            </a:extLst>
          </p:cNvPr>
          <p:cNvSpPr txBox="1"/>
          <p:nvPr/>
        </p:nvSpPr>
        <p:spPr>
          <a:xfrm>
            <a:off x="2433566" y="1954491"/>
            <a:ext cx="364202" cy="369332"/>
          </a:xfrm>
          <a:prstGeom prst="rect">
            <a:avLst/>
          </a:prstGeom>
          <a:noFill/>
        </p:spPr>
        <p:txBody>
          <a:bodyPr wrap="none" rtlCol="0">
            <a:spAutoFit/>
          </a:bodyPr>
          <a:lstStyle/>
          <a:p>
            <a:r>
              <a:rPr lang="en-US" dirty="0"/>
              <a:t>G</a:t>
            </a:r>
          </a:p>
        </p:txBody>
      </p:sp>
      <p:sp>
        <p:nvSpPr>
          <p:cNvPr id="39" name="TextBox 38">
            <a:extLst>
              <a:ext uri="{FF2B5EF4-FFF2-40B4-BE49-F238E27FC236}">
                <a16:creationId xmlns:a16="http://schemas.microsoft.com/office/drawing/2014/main" id="{886669E5-3BE7-7E71-B2E0-4EE1B8759548}"/>
              </a:ext>
            </a:extLst>
          </p:cNvPr>
          <p:cNvSpPr txBox="1"/>
          <p:nvPr/>
        </p:nvSpPr>
        <p:spPr>
          <a:xfrm>
            <a:off x="2433566" y="2523543"/>
            <a:ext cx="351378" cy="369332"/>
          </a:xfrm>
          <a:prstGeom prst="rect">
            <a:avLst/>
          </a:prstGeom>
          <a:noFill/>
        </p:spPr>
        <p:txBody>
          <a:bodyPr wrap="none" rtlCol="0">
            <a:spAutoFit/>
          </a:bodyPr>
          <a:lstStyle/>
          <a:p>
            <a:r>
              <a:rPr lang="en-US" dirty="0"/>
              <a:t>H</a:t>
            </a:r>
          </a:p>
        </p:txBody>
      </p:sp>
      <p:sp>
        <p:nvSpPr>
          <p:cNvPr id="40" name="TextBox 39">
            <a:extLst>
              <a:ext uri="{FF2B5EF4-FFF2-40B4-BE49-F238E27FC236}">
                <a16:creationId xmlns:a16="http://schemas.microsoft.com/office/drawing/2014/main" id="{D6F9E24A-B32B-26BB-B39A-3C03709E8F89}"/>
              </a:ext>
            </a:extLst>
          </p:cNvPr>
          <p:cNvSpPr txBox="1"/>
          <p:nvPr/>
        </p:nvSpPr>
        <p:spPr>
          <a:xfrm>
            <a:off x="2494850" y="3086819"/>
            <a:ext cx="248786" cy="369332"/>
          </a:xfrm>
          <a:prstGeom prst="rect">
            <a:avLst/>
          </a:prstGeom>
          <a:noFill/>
        </p:spPr>
        <p:txBody>
          <a:bodyPr wrap="none" rtlCol="0">
            <a:spAutoFit/>
          </a:bodyPr>
          <a:lstStyle/>
          <a:p>
            <a:r>
              <a:rPr lang="en-US" dirty="0"/>
              <a:t>I</a:t>
            </a:r>
          </a:p>
        </p:txBody>
      </p:sp>
      <p:sp>
        <p:nvSpPr>
          <p:cNvPr id="41" name="TextBox 40">
            <a:extLst>
              <a:ext uri="{FF2B5EF4-FFF2-40B4-BE49-F238E27FC236}">
                <a16:creationId xmlns:a16="http://schemas.microsoft.com/office/drawing/2014/main" id="{2CB1973D-168A-A5A6-48DE-81F29121503D}"/>
              </a:ext>
            </a:extLst>
          </p:cNvPr>
          <p:cNvSpPr txBox="1"/>
          <p:nvPr/>
        </p:nvSpPr>
        <p:spPr>
          <a:xfrm>
            <a:off x="2433566" y="3682104"/>
            <a:ext cx="300082" cy="369332"/>
          </a:xfrm>
          <a:prstGeom prst="rect">
            <a:avLst/>
          </a:prstGeom>
          <a:noFill/>
        </p:spPr>
        <p:txBody>
          <a:bodyPr wrap="none" rtlCol="0">
            <a:spAutoFit/>
          </a:bodyPr>
          <a:lstStyle/>
          <a:p>
            <a:r>
              <a:rPr lang="en-US" dirty="0"/>
              <a:t>J</a:t>
            </a:r>
          </a:p>
        </p:txBody>
      </p:sp>
      <p:sp>
        <p:nvSpPr>
          <p:cNvPr id="42" name="TextBox 41">
            <a:extLst>
              <a:ext uri="{FF2B5EF4-FFF2-40B4-BE49-F238E27FC236}">
                <a16:creationId xmlns:a16="http://schemas.microsoft.com/office/drawing/2014/main" id="{3B544C07-06B5-ACDC-25AC-1888EB9BD004}"/>
              </a:ext>
            </a:extLst>
          </p:cNvPr>
          <p:cNvSpPr txBox="1"/>
          <p:nvPr/>
        </p:nvSpPr>
        <p:spPr>
          <a:xfrm>
            <a:off x="3222457" y="1369779"/>
            <a:ext cx="338554" cy="369332"/>
          </a:xfrm>
          <a:prstGeom prst="rect">
            <a:avLst/>
          </a:prstGeom>
          <a:noFill/>
        </p:spPr>
        <p:txBody>
          <a:bodyPr wrap="none" rtlCol="0">
            <a:spAutoFit/>
          </a:bodyPr>
          <a:lstStyle/>
          <a:p>
            <a:r>
              <a:rPr lang="en-US" dirty="0"/>
              <a:t>K</a:t>
            </a:r>
          </a:p>
        </p:txBody>
      </p:sp>
      <p:sp>
        <p:nvSpPr>
          <p:cNvPr id="43" name="TextBox 42">
            <a:extLst>
              <a:ext uri="{FF2B5EF4-FFF2-40B4-BE49-F238E27FC236}">
                <a16:creationId xmlns:a16="http://schemas.microsoft.com/office/drawing/2014/main" id="{C1433E02-CC27-A466-DECB-38A1F747EF69}"/>
              </a:ext>
            </a:extLst>
          </p:cNvPr>
          <p:cNvSpPr txBox="1"/>
          <p:nvPr/>
        </p:nvSpPr>
        <p:spPr>
          <a:xfrm>
            <a:off x="3222457" y="1956540"/>
            <a:ext cx="312906" cy="369332"/>
          </a:xfrm>
          <a:prstGeom prst="rect">
            <a:avLst/>
          </a:prstGeom>
          <a:noFill/>
        </p:spPr>
        <p:txBody>
          <a:bodyPr wrap="none" rtlCol="0">
            <a:spAutoFit/>
          </a:bodyPr>
          <a:lstStyle/>
          <a:p>
            <a:r>
              <a:rPr lang="en-US" dirty="0"/>
              <a:t>L</a:t>
            </a:r>
          </a:p>
        </p:txBody>
      </p:sp>
      <p:sp>
        <p:nvSpPr>
          <p:cNvPr id="44" name="TextBox 43">
            <a:extLst>
              <a:ext uri="{FF2B5EF4-FFF2-40B4-BE49-F238E27FC236}">
                <a16:creationId xmlns:a16="http://schemas.microsoft.com/office/drawing/2014/main" id="{D7531A07-B2AC-A293-3185-779FF227D354}"/>
              </a:ext>
            </a:extLst>
          </p:cNvPr>
          <p:cNvSpPr txBox="1"/>
          <p:nvPr/>
        </p:nvSpPr>
        <p:spPr>
          <a:xfrm>
            <a:off x="3222457" y="2525592"/>
            <a:ext cx="377026" cy="369332"/>
          </a:xfrm>
          <a:prstGeom prst="rect">
            <a:avLst/>
          </a:prstGeom>
          <a:noFill/>
        </p:spPr>
        <p:txBody>
          <a:bodyPr wrap="none" rtlCol="0">
            <a:spAutoFit/>
          </a:bodyPr>
          <a:lstStyle/>
          <a:p>
            <a:r>
              <a:rPr lang="en-US" dirty="0"/>
              <a:t>M</a:t>
            </a:r>
          </a:p>
        </p:txBody>
      </p:sp>
      <p:sp>
        <p:nvSpPr>
          <p:cNvPr id="45" name="TextBox 44">
            <a:extLst>
              <a:ext uri="{FF2B5EF4-FFF2-40B4-BE49-F238E27FC236}">
                <a16:creationId xmlns:a16="http://schemas.microsoft.com/office/drawing/2014/main" id="{F99C5C30-269C-7CDB-A2F0-E2932D11D695}"/>
              </a:ext>
            </a:extLst>
          </p:cNvPr>
          <p:cNvSpPr txBox="1"/>
          <p:nvPr/>
        </p:nvSpPr>
        <p:spPr>
          <a:xfrm>
            <a:off x="3222457" y="3102306"/>
            <a:ext cx="351378" cy="369332"/>
          </a:xfrm>
          <a:prstGeom prst="rect">
            <a:avLst/>
          </a:prstGeom>
          <a:noFill/>
        </p:spPr>
        <p:txBody>
          <a:bodyPr wrap="none" rtlCol="0">
            <a:spAutoFit/>
          </a:bodyPr>
          <a:lstStyle/>
          <a:p>
            <a:r>
              <a:rPr lang="en-US" dirty="0"/>
              <a:t>N</a:t>
            </a:r>
          </a:p>
        </p:txBody>
      </p:sp>
      <p:sp>
        <p:nvSpPr>
          <p:cNvPr id="46" name="TextBox 45">
            <a:extLst>
              <a:ext uri="{FF2B5EF4-FFF2-40B4-BE49-F238E27FC236}">
                <a16:creationId xmlns:a16="http://schemas.microsoft.com/office/drawing/2014/main" id="{B8E234A5-8CAE-2AC4-2EBA-329F044D4D1C}"/>
              </a:ext>
            </a:extLst>
          </p:cNvPr>
          <p:cNvSpPr txBox="1"/>
          <p:nvPr/>
        </p:nvSpPr>
        <p:spPr>
          <a:xfrm>
            <a:off x="3222457" y="3684153"/>
            <a:ext cx="364202" cy="369332"/>
          </a:xfrm>
          <a:prstGeom prst="rect">
            <a:avLst/>
          </a:prstGeom>
          <a:noFill/>
        </p:spPr>
        <p:txBody>
          <a:bodyPr wrap="none" rtlCol="0">
            <a:spAutoFit/>
          </a:bodyPr>
          <a:lstStyle/>
          <a:p>
            <a:r>
              <a:rPr lang="en-US" dirty="0"/>
              <a:t>O</a:t>
            </a:r>
          </a:p>
        </p:txBody>
      </p:sp>
    </p:spTree>
    <p:extLst>
      <p:ext uri="{BB962C8B-B14F-4D97-AF65-F5344CB8AC3E}">
        <p14:creationId xmlns:p14="http://schemas.microsoft.com/office/powerpoint/2010/main" val="30543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DD7EC-9443-4ED9-A97A-A3FEBB7BA446}"/>
              </a:ext>
            </a:extLst>
          </p:cNvPr>
          <p:cNvSpPr>
            <a:spLocks noGrp="1"/>
          </p:cNvSpPr>
          <p:nvPr>
            <p:ph idx="1"/>
          </p:nvPr>
        </p:nvSpPr>
        <p:spPr/>
        <p:txBody>
          <a:bodyPr>
            <a:normAutofit/>
          </a:bodyPr>
          <a:lstStyle/>
          <a:p>
            <a:pPr marL="0" indent="0">
              <a:spcBef>
                <a:spcPts val="1800"/>
              </a:spcBef>
              <a:buNone/>
            </a:pPr>
            <a:r>
              <a:rPr lang="en-US" b="1" dirty="0"/>
              <a:t>5.1</a:t>
            </a:r>
            <a:r>
              <a:rPr lang="en-US" dirty="0"/>
              <a:t> Using the information you gathered from the simulation run and the layout file, set up the deck using the proper labware.</a:t>
            </a:r>
          </a:p>
          <a:p>
            <a:pPr marL="0" indent="0">
              <a:spcBef>
                <a:spcPts val="1800"/>
              </a:spcBef>
              <a:buNone/>
            </a:pPr>
            <a:r>
              <a:rPr lang="en-US" b="1" dirty="0"/>
              <a:t>5.2</a:t>
            </a:r>
            <a:r>
              <a:rPr lang="en-US" dirty="0"/>
              <a:t> Replace the biohazard waste bag with a fresh bag. </a:t>
            </a:r>
          </a:p>
          <a:p>
            <a:pPr marL="0" indent="0">
              <a:spcBef>
                <a:spcPts val="1800"/>
              </a:spcBef>
              <a:buNone/>
            </a:pPr>
            <a:r>
              <a:rPr lang="en-US" b="1" dirty="0"/>
              <a:t>5.3</a:t>
            </a:r>
            <a:r>
              <a:rPr lang="en-US" dirty="0"/>
              <a:t> Ensure there are no potential obstructions to movement of the channels.</a:t>
            </a:r>
          </a:p>
          <a:p>
            <a:pPr marL="0" indent="0">
              <a:spcBef>
                <a:spcPts val="1800"/>
              </a:spcBef>
              <a:buNone/>
            </a:pPr>
            <a:r>
              <a:rPr lang="en-US" b="1" dirty="0"/>
              <a:t>5.4</a:t>
            </a:r>
            <a:r>
              <a:rPr lang="en-US" dirty="0"/>
              <a:t> Close the front shield of the instrument. </a:t>
            </a:r>
          </a:p>
        </p:txBody>
      </p:sp>
      <p:sp>
        <p:nvSpPr>
          <p:cNvPr id="3" name="Title 2">
            <a:extLst>
              <a:ext uri="{FF2B5EF4-FFF2-40B4-BE49-F238E27FC236}">
                <a16:creationId xmlns:a16="http://schemas.microsoft.com/office/drawing/2014/main" id="{CB15181C-768C-4317-8154-432B8AB9256A}"/>
              </a:ext>
            </a:extLst>
          </p:cNvPr>
          <p:cNvSpPr>
            <a:spLocks noGrp="1"/>
          </p:cNvSpPr>
          <p:nvPr>
            <p:ph type="title"/>
          </p:nvPr>
        </p:nvSpPr>
        <p:spPr/>
        <p:txBody>
          <a:bodyPr/>
          <a:lstStyle/>
          <a:p>
            <a:r>
              <a:rPr lang="en-US"/>
              <a:t>Step 5. Run method on instrument </a:t>
            </a:r>
          </a:p>
        </p:txBody>
      </p:sp>
      <p:sp>
        <p:nvSpPr>
          <p:cNvPr id="4" name="Footer Placeholder 3">
            <a:extLst>
              <a:ext uri="{FF2B5EF4-FFF2-40B4-BE49-F238E27FC236}">
                <a16:creationId xmlns:a16="http://schemas.microsoft.com/office/drawing/2014/main" id="{879F4BE3-B019-437C-B0FD-934C1E9D21C2}"/>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2925690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D135C4-1165-4A12-B2AB-F87ACDA0E4E5}"/>
              </a:ext>
            </a:extLst>
          </p:cNvPr>
          <p:cNvSpPr>
            <a:spLocks noGrp="1"/>
          </p:cNvSpPr>
          <p:nvPr>
            <p:ph idx="1"/>
          </p:nvPr>
        </p:nvSpPr>
        <p:spPr/>
        <p:txBody>
          <a:bodyPr>
            <a:normAutofit/>
          </a:bodyPr>
          <a:lstStyle/>
          <a:p>
            <a:pPr marL="0" indent="0">
              <a:spcBef>
                <a:spcPts val="1800"/>
              </a:spcBef>
              <a:buNone/>
            </a:pPr>
            <a:r>
              <a:rPr lang="en-US" sz="2300" b="1"/>
              <a:t>5.5  </a:t>
            </a:r>
            <a:r>
              <a:rPr lang="en-US" sz="2300"/>
              <a:t>Return to the Home page in the Navigation Bar. Load the method by selecting the shortcut button or choosing from “Run History”.</a:t>
            </a:r>
          </a:p>
          <a:p>
            <a:pPr marL="0" indent="0">
              <a:spcBef>
                <a:spcPts val="1800"/>
              </a:spcBef>
              <a:buNone/>
            </a:pPr>
            <a:endParaRPr lang="en-US" sz="2300"/>
          </a:p>
          <a:p>
            <a:pPr marL="0" indent="0">
              <a:spcBef>
                <a:spcPts val="1800"/>
              </a:spcBef>
              <a:buNone/>
            </a:pPr>
            <a:endParaRPr lang="en-US" sz="2300"/>
          </a:p>
          <a:p>
            <a:pPr marL="0" indent="0">
              <a:spcBef>
                <a:spcPts val="1800"/>
              </a:spcBef>
              <a:buNone/>
            </a:pPr>
            <a:endParaRPr lang="en-US" sz="2300"/>
          </a:p>
          <a:p>
            <a:pPr marL="0" indent="0">
              <a:spcBef>
                <a:spcPts val="1800"/>
              </a:spcBef>
              <a:buNone/>
            </a:pPr>
            <a:endParaRPr lang="en-US" sz="2300"/>
          </a:p>
        </p:txBody>
      </p:sp>
      <p:sp>
        <p:nvSpPr>
          <p:cNvPr id="3" name="Title 2">
            <a:extLst>
              <a:ext uri="{FF2B5EF4-FFF2-40B4-BE49-F238E27FC236}">
                <a16:creationId xmlns:a16="http://schemas.microsoft.com/office/drawing/2014/main" id="{4874EF0A-9BF7-4CA8-803F-0A35BF423615}"/>
              </a:ext>
            </a:extLst>
          </p:cNvPr>
          <p:cNvSpPr>
            <a:spLocks noGrp="1"/>
          </p:cNvSpPr>
          <p:nvPr>
            <p:ph type="title"/>
          </p:nvPr>
        </p:nvSpPr>
        <p:spPr/>
        <p:txBody>
          <a:bodyPr/>
          <a:lstStyle/>
          <a:p>
            <a:r>
              <a:rPr lang="en-US"/>
              <a:t>Step 5. Run method on instrument </a:t>
            </a:r>
          </a:p>
        </p:txBody>
      </p:sp>
      <p:sp>
        <p:nvSpPr>
          <p:cNvPr id="4" name="Footer Placeholder 3">
            <a:extLst>
              <a:ext uri="{FF2B5EF4-FFF2-40B4-BE49-F238E27FC236}">
                <a16:creationId xmlns:a16="http://schemas.microsoft.com/office/drawing/2014/main" id="{DF95331D-76F0-4802-B348-2292579D5A87}"/>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6" name="Picture 5">
            <a:extLst>
              <a:ext uri="{FF2B5EF4-FFF2-40B4-BE49-F238E27FC236}">
                <a16:creationId xmlns:a16="http://schemas.microsoft.com/office/drawing/2014/main" id="{7E5B0577-54BC-9B23-3292-813F5D6FF482}"/>
              </a:ext>
            </a:extLst>
          </p:cNvPr>
          <p:cNvPicPr>
            <a:picLocks noChangeAspect="1"/>
          </p:cNvPicPr>
          <p:nvPr/>
        </p:nvPicPr>
        <p:blipFill rotWithShape="1">
          <a:blip r:embed="rId2"/>
          <a:srcRect l="64399" t="13130" r="1851" b="54607"/>
          <a:stretch/>
        </p:blipFill>
        <p:spPr>
          <a:xfrm>
            <a:off x="6980035" y="2426940"/>
            <a:ext cx="2949455" cy="1512541"/>
          </a:xfrm>
          <a:prstGeom prst="rect">
            <a:avLst/>
          </a:prstGeom>
          <a:ln w="12700">
            <a:solidFill>
              <a:schemeClr val="tx1"/>
            </a:solidFill>
          </a:ln>
        </p:spPr>
      </p:pic>
      <p:pic>
        <p:nvPicPr>
          <p:cNvPr id="7" name="Picture 6">
            <a:extLst>
              <a:ext uri="{FF2B5EF4-FFF2-40B4-BE49-F238E27FC236}">
                <a16:creationId xmlns:a16="http://schemas.microsoft.com/office/drawing/2014/main" id="{64ECFEA8-EBA4-F74A-9D8C-80559F8F7534}"/>
              </a:ext>
            </a:extLst>
          </p:cNvPr>
          <p:cNvPicPr>
            <a:picLocks noChangeAspect="1"/>
          </p:cNvPicPr>
          <p:nvPr/>
        </p:nvPicPr>
        <p:blipFill rotWithShape="1">
          <a:blip r:embed="rId2"/>
          <a:srcRect l="14127" t="64311" r="36145" b="3426"/>
          <a:stretch/>
        </p:blipFill>
        <p:spPr>
          <a:xfrm>
            <a:off x="1695306" y="2426940"/>
            <a:ext cx="4345692" cy="1512541"/>
          </a:xfrm>
          <a:prstGeom prst="rect">
            <a:avLst/>
          </a:prstGeom>
          <a:ln w="12700">
            <a:solidFill>
              <a:schemeClr val="tx1"/>
            </a:solidFill>
          </a:ln>
        </p:spPr>
      </p:pic>
      <p:pic>
        <p:nvPicPr>
          <p:cNvPr id="10" name="Graphic 9" descr="Cursor with solid fill">
            <a:extLst>
              <a:ext uri="{FF2B5EF4-FFF2-40B4-BE49-F238E27FC236}">
                <a16:creationId xmlns:a16="http://schemas.microsoft.com/office/drawing/2014/main" id="{F533D885-E8C5-4B23-55E1-F1D28BAF34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552" y="2910676"/>
            <a:ext cx="914400" cy="914400"/>
          </a:xfrm>
          <a:prstGeom prst="rect">
            <a:avLst/>
          </a:prstGeom>
        </p:spPr>
      </p:pic>
      <p:pic>
        <p:nvPicPr>
          <p:cNvPr id="11" name="Graphic 10" descr="Cursor with solid fill">
            <a:extLst>
              <a:ext uri="{FF2B5EF4-FFF2-40B4-BE49-F238E27FC236}">
                <a16:creationId xmlns:a16="http://schemas.microsoft.com/office/drawing/2014/main" id="{87E7B9D6-4FA3-6F7D-588C-594CB14B8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7008" y="2924029"/>
            <a:ext cx="914400" cy="914400"/>
          </a:xfrm>
          <a:prstGeom prst="rect">
            <a:avLst/>
          </a:prstGeom>
        </p:spPr>
      </p:pic>
      <p:sp>
        <p:nvSpPr>
          <p:cNvPr id="12" name="TextBox 11">
            <a:extLst>
              <a:ext uri="{FF2B5EF4-FFF2-40B4-BE49-F238E27FC236}">
                <a16:creationId xmlns:a16="http://schemas.microsoft.com/office/drawing/2014/main" id="{BC753E63-25F2-5D87-95D3-FEB191A6276B}"/>
              </a:ext>
            </a:extLst>
          </p:cNvPr>
          <p:cNvSpPr txBox="1"/>
          <p:nvPr/>
        </p:nvSpPr>
        <p:spPr>
          <a:xfrm>
            <a:off x="6349266" y="2998544"/>
            <a:ext cx="389850" cy="369332"/>
          </a:xfrm>
          <a:prstGeom prst="rect">
            <a:avLst/>
          </a:prstGeom>
          <a:noFill/>
        </p:spPr>
        <p:txBody>
          <a:bodyPr wrap="none" rtlCol="0">
            <a:spAutoFit/>
          </a:bodyPr>
          <a:lstStyle/>
          <a:p>
            <a:r>
              <a:rPr lang="en-US" i="1"/>
              <a:t>or</a:t>
            </a:r>
          </a:p>
        </p:txBody>
      </p:sp>
    </p:spTree>
    <p:extLst>
      <p:ext uri="{BB962C8B-B14F-4D97-AF65-F5344CB8AC3E}">
        <p14:creationId xmlns:p14="http://schemas.microsoft.com/office/powerpoint/2010/main" val="369519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6C5C2-953C-4797-97DE-C8183016D9AE}"/>
              </a:ext>
            </a:extLst>
          </p:cNvPr>
          <p:cNvSpPr>
            <a:spLocks noGrp="1"/>
          </p:cNvSpPr>
          <p:nvPr>
            <p:ph type="ftr" sz="quarter" idx="10"/>
          </p:nvPr>
        </p:nvSpPr>
        <p:spPr/>
        <p:txBody>
          <a:bodyPr/>
          <a:lstStyle/>
          <a:p>
            <a:r>
              <a:rPr lang="en-US"/>
              <a:t>© 2024, GH Labs</a:t>
            </a:r>
          </a:p>
        </p:txBody>
      </p:sp>
      <p:sp>
        <p:nvSpPr>
          <p:cNvPr id="3" name="Text Placeholder 2">
            <a:extLst>
              <a:ext uri="{FF2B5EF4-FFF2-40B4-BE49-F238E27FC236}">
                <a16:creationId xmlns:a16="http://schemas.microsoft.com/office/drawing/2014/main" id="{8BF45C8C-AC42-4B37-9D27-4979082E88B7}"/>
              </a:ext>
            </a:extLst>
          </p:cNvPr>
          <p:cNvSpPr>
            <a:spLocks noGrp="1"/>
          </p:cNvSpPr>
          <p:nvPr>
            <p:ph type="body" sz="quarter" idx="11"/>
          </p:nvPr>
        </p:nvSpPr>
        <p:spPr/>
        <p:txBody>
          <a:bodyPr>
            <a:normAutofit/>
          </a:bodyPr>
          <a:lstStyle/>
          <a:p>
            <a:r>
              <a:rPr lang="en-US" sz="4800" dirty="0"/>
              <a:t>System Overview</a:t>
            </a:r>
          </a:p>
        </p:txBody>
      </p:sp>
    </p:spTree>
    <p:extLst>
      <p:ext uri="{BB962C8B-B14F-4D97-AF65-F5344CB8AC3E}">
        <p14:creationId xmlns:p14="http://schemas.microsoft.com/office/powerpoint/2010/main" val="2210735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7F63FA-B31A-40AB-9B3D-9EB73ABD3F8C}"/>
              </a:ext>
            </a:extLst>
          </p:cNvPr>
          <p:cNvSpPr>
            <a:spLocks noGrp="1"/>
          </p:cNvSpPr>
          <p:nvPr>
            <p:ph idx="1"/>
          </p:nvPr>
        </p:nvSpPr>
        <p:spPr>
          <a:xfrm>
            <a:off x="457202" y="1071284"/>
            <a:ext cx="11277598" cy="5222779"/>
          </a:xfrm>
        </p:spPr>
        <p:txBody>
          <a:bodyPr/>
          <a:lstStyle/>
          <a:p>
            <a:pPr marL="0" indent="0">
              <a:buNone/>
            </a:pPr>
            <a:r>
              <a:rPr lang="en-US" sz="2200" b="1"/>
              <a:t>5.6</a:t>
            </a:r>
            <a:r>
              <a:rPr lang="en-US" sz="2200"/>
              <a:t>  Confirm that you are in instrument mode by noting what is listed under “Instrument”. Once confirmed, click on the blue play button to begin the run. </a:t>
            </a:r>
          </a:p>
          <a:p>
            <a:pPr marL="0" indent="0">
              <a:buNone/>
            </a:pPr>
            <a:endParaRPr lang="en-US">
              <a:solidFill>
                <a:srgbClr val="0066CC"/>
              </a:solidFill>
            </a:endParaRPr>
          </a:p>
          <a:p>
            <a:pPr marL="0" indent="0">
              <a:buNone/>
            </a:pPr>
            <a:endParaRPr lang="en-US">
              <a:solidFill>
                <a:srgbClr val="0066CC"/>
              </a:solidFill>
            </a:endParaRPr>
          </a:p>
        </p:txBody>
      </p:sp>
      <p:sp>
        <p:nvSpPr>
          <p:cNvPr id="3" name="Title 2">
            <a:extLst>
              <a:ext uri="{FF2B5EF4-FFF2-40B4-BE49-F238E27FC236}">
                <a16:creationId xmlns:a16="http://schemas.microsoft.com/office/drawing/2014/main" id="{1C00935F-82D0-4871-9EAC-3675704399DB}"/>
              </a:ext>
            </a:extLst>
          </p:cNvPr>
          <p:cNvSpPr>
            <a:spLocks noGrp="1"/>
          </p:cNvSpPr>
          <p:nvPr>
            <p:ph type="title"/>
          </p:nvPr>
        </p:nvSpPr>
        <p:spPr>
          <a:xfrm>
            <a:off x="457200" y="273781"/>
            <a:ext cx="11277600" cy="797503"/>
          </a:xfrm>
        </p:spPr>
        <p:txBody>
          <a:bodyPr/>
          <a:lstStyle/>
          <a:p>
            <a:r>
              <a:rPr lang="en-US"/>
              <a:t>Step 5. Run method on instrument</a:t>
            </a:r>
          </a:p>
        </p:txBody>
      </p:sp>
      <p:sp>
        <p:nvSpPr>
          <p:cNvPr id="4" name="Footer Placeholder 3">
            <a:extLst>
              <a:ext uri="{FF2B5EF4-FFF2-40B4-BE49-F238E27FC236}">
                <a16:creationId xmlns:a16="http://schemas.microsoft.com/office/drawing/2014/main" id="{DDC8666C-A6D0-4A27-9BB7-E8AEED2C6428}"/>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11" name="Picture 10">
            <a:extLst>
              <a:ext uri="{FF2B5EF4-FFF2-40B4-BE49-F238E27FC236}">
                <a16:creationId xmlns:a16="http://schemas.microsoft.com/office/drawing/2014/main" id="{4284E555-861E-1EE0-D0A8-E8CCE6497615}"/>
              </a:ext>
            </a:extLst>
          </p:cNvPr>
          <p:cNvPicPr>
            <a:picLocks noChangeAspect="1"/>
          </p:cNvPicPr>
          <p:nvPr/>
        </p:nvPicPr>
        <p:blipFill rotWithShape="1">
          <a:blip r:embed="rId3"/>
          <a:srcRect b="17924"/>
          <a:stretch/>
        </p:blipFill>
        <p:spPr>
          <a:xfrm>
            <a:off x="1158949" y="2330009"/>
            <a:ext cx="9874102" cy="4162231"/>
          </a:xfrm>
          <a:prstGeom prst="rect">
            <a:avLst/>
          </a:prstGeom>
          <a:ln w="12700">
            <a:solidFill>
              <a:schemeClr val="tx1"/>
            </a:solidFill>
          </a:ln>
        </p:spPr>
      </p:pic>
      <p:sp>
        <p:nvSpPr>
          <p:cNvPr id="12" name="Rectangle 11">
            <a:extLst>
              <a:ext uri="{FF2B5EF4-FFF2-40B4-BE49-F238E27FC236}">
                <a16:creationId xmlns:a16="http://schemas.microsoft.com/office/drawing/2014/main" id="{775D8AA1-7793-13F7-0D29-AA702196D054}"/>
              </a:ext>
            </a:extLst>
          </p:cNvPr>
          <p:cNvSpPr/>
          <p:nvPr/>
        </p:nvSpPr>
        <p:spPr>
          <a:xfrm>
            <a:off x="9895288" y="3041178"/>
            <a:ext cx="527498" cy="48785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3F264AC-7394-94CE-D0A6-AD79FB8DC091}"/>
              </a:ext>
            </a:extLst>
          </p:cNvPr>
          <p:cNvCxnSpPr>
            <a:cxnSpLocks/>
          </p:cNvCxnSpPr>
          <p:nvPr/>
        </p:nvCxnSpPr>
        <p:spPr>
          <a:xfrm>
            <a:off x="10159037" y="2213682"/>
            <a:ext cx="0" cy="78085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265A67-F0AA-A6F6-40BC-DA4E4E42B1CB}"/>
              </a:ext>
            </a:extLst>
          </p:cNvPr>
          <p:cNvSpPr txBox="1"/>
          <p:nvPr/>
        </p:nvSpPr>
        <p:spPr>
          <a:xfrm>
            <a:off x="8325338" y="1896849"/>
            <a:ext cx="2711063" cy="369332"/>
          </a:xfrm>
          <a:prstGeom prst="rect">
            <a:avLst/>
          </a:prstGeom>
          <a:noFill/>
        </p:spPr>
        <p:txBody>
          <a:bodyPr wrap="none" rtlCol="0">
            <a:spAutoFit/>
          </a:bodyPr>
          <a:lstStyle/>
          <a:p>
            <a:r>
              <a:rPr lang="en-US" i="1"/>
              <a:t>2. Click ‘Play’ to start run</a:t>
            </a:r>
          </a:p>
        </p:txBody>
      </p:sp>
      <p:sp>
        <p:nvSpPr>
          <p:cNvPr id="15" name="TextBox 14">
            <a:extLst>
              <a:ext uri="{FF2B5EF4-FFF2-40B4-BE49-F238E27FC236}">
                <a16:creationId xmlns:a16="http://schemas.microsoft.com/office/drawing/2014/main" id="{93BE3985-1A78-F22D-A7A0-8C13B6BA716E}"/>
              </a:ext>
            </a:extLst>
          </p:cNvPr>
          <p:cNvSpPr txBox="1"/>
          <p:nvPr/>
        </p:nvSpPr>
        <p:spPr>
          <a:xfrm>
            <a:off x="1158949" y="1896849"/>
            <a:ext cx="5968301" cy="369332"/>
          </a:xfrm>
          <a:prstGeom prst="rect">
            <a:avLst/>
          </a:prstGeom>
          <a:noFill/>
        </p:spPr>
        <p:txBody>
          <a:bodyPr wrap="none" rtlCol="0">
            <a:spAutoFit/>
          </a:bodyPr>
          <a:lstStyle/>
          <a:p>
            <a:r>
              <a:rPr lang="en-US" i="1"/>
              <a:t>1. Confirm that Instrument selected is the one connected</a:t>
            </a:r>
          </a:p>
        </p:txBody>
      </p:sp>
      <p:cxnSp>
        <p:nvCxnSpPr>
          <p:cNvPr id="19" name="Straight Arrow Connector 18">
            <a:extLst>
              <a:ext uri="{FF2B5EF4-FFF2-40B4-BE49-F238E27FC236}">
                <a16:creationId xmlns:a16="http://schemas.microsoft.com/office/drawing/2014/main" id="{D66FF4A4-5BAF-3CD9-9E29-0283EB9FAF6A}"/>
              </a:ext>
            </a:extLst>
          </p:cNvPr>
          <p:cNvCxnSpPr>
            <a:cxnSpLocks/>
          </p:cNvCxnSpPr>
          <p:nvPr/>
        </p:nvCxnSpPr>
        <p:spPr>
          <a:xfrm>
            <a:off x="3003112" y="2213682"/>
            <a:ext cx="0" cy="20563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454DED-E4E0-2B37-A9EF-83F4340E2A77}"/>
              </a:ext>
            </a:extLst>
          </p:cNvPr>
          <p:cNvSpPr txBox="1"/>
          <p:nvPr/>
        </p:nvSpPr>
        <p:spPr>
          <a:xfrm>
            <a:off x="2470749" y="2459903"/>
            <a:ext cx="1162498" cy="246221"/>
          </a:xfrm>
          <a:prstGeom prst="rect">
            <a:avLst/>
          </a:prstGeom>
          <a:solidFill>
            <a:srgbClr val="E7E9EB"/>
          </a:solidFill>
        </p:spPr>
        <p:txBody>
          <a:bodyPr wrap="none" rtlCol="0">
            <a:spAutoFit/>
          </a:bodyPr>
          <a:lstStyle/>
          <a:p>
            <a:r>
              <a:rPr lang="en-US" sz="1000"/>
              <a:t>Instrument: C442</a:t>
            </a:r>
          </a:p>
        </p:txBody>
      </p:sp>
      <p:sp>
        <p:nvSpPr>
          <p:cNvPr id="16" name="Rectangle 15">
            <a:extLst>
              <a:ext uri="{FF2B5EF4-FFF2-40B4-BE49-F238E27FC236}">
                <a16:creationId xmlns:a16="http://schemas.microsoft.com/office/drawing/2014/main" id="{71143573-1BCE-BDD1-CCFD-A73BB25CACD5}"/>
              </a:ext>
            </a:extLst>
          </p:cNvPr>
          <p:cNvSpPr/>
          <p:nvPr/>
        </p:nvSpPr>
        <p:spPr>
          <a:xfrm>
            <a:off x="2470749" y="2442755"/>
            <a:ext cx="1168517" cy="295942"/>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38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A8D5B0-E270-DBBF-C84B-BC9C13920768}"/>
              </a:ext>
            </a:extLst>
          </p:cNvPr>
          <p:cNvSpPr>
            <a:spLocks noGrp="1"/>
          </p:cNvSpPr>
          <p:nvPr>
            <p:ph idx="1"/>
          </p:nvPr>
        </p:nvSpPr>
        <p:spPr>
          <a:xfrm>
            <a:off x="457202" y="1325880"/>
            <a:ext cx="11577482" cy="5130800"/>
          </a:xfrm>
        </p:spPr>
        <p:txBody>
          <a:bodyPr/>
          <a:lstStyle/>
          <a:p>
            <a:pPr marL="0" indent="0">
              <a:buNone/>
            </a:pPr>
            <a:r>
              <a:rPr lang="en-US" b="1"/>
              <a:t>5.7</a:t>
            </a:r>
            <a:r>
              <a:rPr lang="en-US"/>
              <a:t>  The following setup pop-up will appear. Attach the worklist file that corresponds to the experiment being run and select “Run”. </a:t>
            </a:r>
          </a:p>
          <a:p>
            <a:pPr marL="0" indent="0">
              <a:buNone/>
            </a:pPr>
            <a:r>
              <a:rPr lang="en-US" sz="1900" i="1"/>
              <a:t>Note: The instrument can be run with or without animation. </a:t>
            </a:r>
          </a:p>
          <a:p>
            <a:endParaRPr lang="en-US"/>
          </a:p>
        </p:txBody>
      </p:sp>
      <p:sp>
        <p:nvSpPr>
          <p:cNvPr id="3" name="Title 2">
            <a:extLst>
              <a:ext uri="{FF2B5EF4-FFF2-40B4-BE49-F238E27FC236}">
                <a16:creationId xmlns:a16="http://schemas.microsoft.com/office/drawing/2014/main" id="{A82E8065-6676-2CC3-ACCC-B092769BFE36}"/>
              </a:ext>
            </a:extLst>
          </p:cNvPr>
          <p:cNvSpPr>
            <a:spLocks noGrp="1"/>
          </p:cNvSpPr>
          <p:nvPr>
            <p:ph type="title"/>
          </p:nvPr>
        </p:nvSpPr>
        <p:spPr/>
        <p:txBody>
          <a:bodyPr/>
          <a:lstStyle/>
          <a:p>
            <a:r>
              <a:rPr lang="en-US"/>
              <a:t>Step 5. Run method on instrument</a:t>
            </a:r>
          </a:p>
        </p:txBody>
      </p:sp>
      <p:sp>
        <p:nvSpPr>
          <p:cNvPr id="4" name="Footer Placeholder 3">
            <a:extLst>
              <a:ext uri="{FF2B5EF4-FFF2-40B4-BE49-F238E27FC236}">
                <a16:creationId xmlns:a16="http://schemas.microsoft.com/office/drawing/2014/main" id="{43CCDAC5-E54C-51F5-7AEB-00AFA4EF88F1}"/>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8" name="Picture 7">
            <a:extLst>
              <a:ext uri="{FF2B5EF4-FFF2-40B4-BE49-F238E27FC236}">
                <a16:creationId xmlns:a16="http://schemas.microsoft.com/office/drawing/2014/main" id="{71CF4453-962F-F7D7-FC31-775115FFFD7E}"/>
              </a:ext>
            </a:extLst>
          </p:cNvPr>
          <p:cNvPicPr>
            <a:picLocks noChangeAspect="1"/>
          </p:cNvPicPr>
          <p:nvPr/>
        </p:nvPicPr>
        <p:blipFill>
          <a:blip r:embed="rId2"/>
          <a:stretch>
            <a:fillRect/>
          </a:stretch>
        </p:blipFill>
        <p:spPr>
          <a:xfrm>
            <a:off x="1681162" y="2766888"/>
            <a:ext cx="8829675" cy="2466975"/>
          </a:xfrm>
          <a:prstGeom prst="rect">
            <a:avLst/>
          </a:prstGeom>
          <a:ln w="12700">
            <a:solidFill>
              <a:schemeClr val="tx1"/>
            </a:solidFill>
          </a:ln>
        </p:spPr>
      </p:pic>
    </p:spTree>
    <p:extLst>
      <p:ext uri="{BB962C8B-B14F-4D97-AF65-F5344CB8AC3E}">
        <p14:creationId xmlns:p14="http://schemas.microsoft.com/office/powerpoint/2010/main" val="3781915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6890CA-C797-43F3-B301-6E2913A13F34}"/>
              </a:ext>
            </a:extLst>
          </p:cNvPr>
          <p:cNvSpPr>
            <a:spLocks noGrp="1"/>
          </p:cNvSpPr>
          <p:nvPr>
            <p:ph idx="1"/>
          </p:nvPr>
        </p:nvSpPr>
        <p:spPr>
          <a:xfrm>
            <a:off x="457202" y="1163263"/>
            <a:ext cx="11277598" cy="5293417"/>
          </a:xfrm>
        </p:spPr>
        <p:txBody>
          <a:bodyPr/>
          <a:lstStyle/>
          <a:p>
            <a:pPr marL="0" indent="0">
              <a:buNone/>
            </a:pPr>
            <a:r>
              <a:rPr lang="en-US" b="1"/>
              <a:t>5.8</a:t>
            </a:r>
            <a:r>
              <a:rPr lang="en-US"/>
              <a:t> Using the information gained from simulation mode, load the number of tips required for the experiment. Update tip count for all tip types by clicking on the first available tip in each rack. Make sure to be precise. Click “ok” when done. </a:t>
            </a:r>
          </a:p>
        </p:txBody>
      </p:sp>
      <p:sp>
        <p:nvSpPr>
          <p:cNvPr id="3" name="Title 2">
            <a:extLst>
              <a:ext uri="{FF2B5EF4-FFF2-40B4-BE49-F238E27FC236}">
                <a16:creationId xmlns:a16="http://schemas.microsoft.com/office/drawing/2014/main" id="{97E07E92-012E-48A5-AC8E-E0C41E881B6B}"/>
              </a:ext>
            </a:extLst>
          </p:cNvPr>
          <p:cNvSpPr>
            <a:spLocks noGrp="1"/>
          </p:cNvSpPr>
          <p:nvPr>
            <p:ph type="title"/>
          </p:nvPr>
        </p:nvSpPr>
        <p:spPr/>
        <p:txBody>
          <a:bodyPr/>
          <a:lstStyle/>
          <a:p>
            <a:r>
              <a:rPr lang="en-US"/>
              <a:t>Step 5. Run method on instrument</a:t>
            </a:r>
          </a:p>
        </p:txBody>
      </p:sp>
      <p:sp>
        <p:nvSpPr>
          <p:cNvPr id="4" name="Footer Placeholder 3">
            <a:extLst>
              <a:ext uri="{FF2B5EF4-FFF2-40B4-BE49-F238E27FC236}">
                <a16:creationId xmlns:a16="http://schemas.microsoft.com/office/drawing/2014/main" id="{F34058CE-C8D0-4201-8E6B-F3EFA79727A2}"/>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5" name="Content Placeholder 4" descr="A screenshot of a social media post&#10;&#10;Description automatically generated">
            <a:extLst>
              <a:ext uri="{FF2B5EF4-FFF2-40B4-BE49-F238E27FC236}">
                <a16:creationId xmlns:a16="http://schemas.microsoft.com/office/drawing/2014/main" id="{C4B6392B-3CBE-47B5-B74D-591231BD3E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86" y="2655604"/>
            <a:ext cx="3642257" cy="2815545"/>
          </a:xfrm>
          <a:prstGeom prst="rect">
            <a:avLst/>
          </a:prstGeom>
          <a:ln w="12700">
            <a:solidFill>
              <a:srgbClr val="000000"/>
            </a:solidFill>
          </a:ln>
        </p:spPr>
      </p:pic>
      <p:pic>
        <p:nvPicPr>
          <p:cNvPr id="6" name="Picture 5" descr="A screenshot of a cell phone&#10;&#10;Description automatically generated">
            <a:extLst>
              <a:ext uri="{FF2B5EF4-FFF2-40B4-BE49-F238E27FC236}">
                <a16:creationId xmlns:a16="http://schemas.microsoft.com/office/drawing/2014/main" id="{EDC3F7E3-368B-4DCB-BE47-8B97319B3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8600" y="2655603"/>
            <a:ext cx="4684863" cy="2824185"/>
          </a:xfrm>
          <a:prstGeom prst="rect">
            <a:avLst/>
          </a:prstGeom>
          <a:ln w="12700">
            <a:solidFill>
              <a:srgbClr val="000000"/>
            </a:solidFill>
          </a:ln>
        </p:spPr>
      </p:pic>
      <p:sp>
        <p:nvSpPr>
          <p:cNvPr id="7" name="TextBox 6">
            <a:extLst>
              <a:ext uri="{FF2B5EF4-FFF2-40B4-BE49-F238E27FC236}">
                <a16:creationId xmlns:a16="http://schemas.microsoft.com/office/drawing/2014/main" id="{11A12D27-CF9B-4D70-859F-876DA2B8FDD3}"/>
              </a:ext>
            </a:extLst>
          </p:cNvPr>
          <p:cNvSpPr txBox="1"/>
          <p:nvPr/>
        </p:nvSpPr>
        <p:spPr>
          <a:xfrm>
            <a:off x="4128066" y="2282398"/>
            <a:ext cx="2877202" cy="338554"/>
          </a:xfrm>
          <a:prstGeom prst="rect">
            <a:avLst/>
          </a:prstGeom>
          <a:noFill/>
        </p:spPr>
        <p:txBody>
          <a:bodyPr wrap="square" rtlCol="0">
            <a:spAutoFit/>
          </a:bodyPr>
          <a:lstStyle/>
          <a:p>
            <a:pPr algn="ctr"/>
            <a:r>
              <a:rPr lang="en-US" sz="1600" b="1">
                <a:solidFill>
                  <a:srgbClr val="000000"/>
                </a:solidFill>
              </a:rPr>
              <a:t>Update tip count - Full tips</a:t>
            </a:r>
            <a:endParaRPr lang="en-US" sz="1600">
              <a:solidFill>
                <a:srgbClr val="000000"/>
              </a:solidFill>
            </a:endParaRPr>
          </a:p>
        </p:txBody>
      </p:sp>
      <p:sp>
        <p:nvSpPr>
          <p:cNvPr id="8" name="TextBox 7">
            <a:extLst>
              <a:ext uri="{FF2B5EF4-FFF2-40B4-BE49-F238E27FC236}">
                <a16:creationId xmlns:a16="http://schemas.microsoft.com/office/drawing/2014/main" id="{5B3B8E4A-0D8F-4C60-BA82-C07F3845D314}"/>
              </a:ext>
            </a:extLst>
          </p:cNvPr>
          <p:cNvSpPr txBox="1"/>
          <p:nvPr/>
        </p:nvSpPr>
        <p:spPr>
          <a:xfrm>
            <a:off x="381799" y="2282398"/>
            <a:ext cx="3703871" cy="338554"/>
          </a:xfrm>
          <a:prstGeom prst="rect">
            <a:avLst/>
          </a:prstGeom>
          <a:noFill/>
        </p:spPr>
        <p:txBody>
          <a:bodyPr wrap="square" rtlCol="0">
            <a:spAutoFit/>
          </a:bodyPr>
          <a:lstStyle/>
          <a:p>
            <a:r>
              <a:rPr lang="en-US" sz="1600" b="1">
                <a:solidFill>
                  <a:srgbClr val="000000"/>
                </a:solidFill>
              </a:rPr>
              <a:t>Update tip count - Partial tips </a:t>
            </a:r>
            <a:endParaRPr lang="en-US" sz="1600">
              <a:solidFill>
                <a:srgbClr val="000000"/>
              </a:solidFill>
            </a:endParaRPr>
          </a:p>
        </p:txBody>
      </p:sp>
      <p:sp>
        <p:nvSpPr>
          <p:cNvPr id="11" name="TextBox 10">
            <a:extLst>
              <a:ext uri="{FF2B5EF4-FFF2-40B4-BE49-F238E27FC236}">
                <a16:creationId xmlns:a16="http://schemas.microsoft.com/office/drawing/2014/main" id="{C02BE8EE-C47C-43E1-B020-A0F834562D3F}"/>
              </a:ext>
            </a:extLst>
          </p:cNvPr>
          <p:cNvSpPr txBox="1"/>
          <p:nvPr/>
        </p:nvSpPr>
        <p:spPr>
          <a:xfrm>
            <a:off x="9188448" y="2282398"/>
            <a:ext cx="2564246" cy="584775"/>
          </a:xfrm>
          <a:prstGeom prst="rect">
            <a:avLst/>
          </a:prstGeom>
          <a:noFill/>
        </p:spPr>
        <p:txBody>
          <a:bodyPr wrap="square" rtlCol="0">
            <a:spAutoFit/>
          </a:bodyPr>
          <a:lstStyle/>
          <a:p>
            <a:r>
              <a:rPr lang="en-US" sz="1600" b="1">
                <a:solidFill>
                  <a:srgbClr val="000000"/>
                </a:solidFill>
              </a:rPr>
              <a:t>Tip counter:</a:t>
            </a:r>
            <a:r>
              <a:rPr lang="en-US" sz="1600">
                <a:solidFill>
                  <a:srgbClr val="000000"/>
                </a:solidFill>
              </a:rPr>
              <a:t> goes from back to front, left to right</a:t>
            </a:r>
          </a:p>
        </p:txBody>
      </p:sp>
      <p:sp>
        <p:nvSpPr>
          <p:cNvPr id="25" name="TextBox 24">
            <a:extLst>
              <a:ext uri="{FF2B5EF4-FFF2-40B4-BE49-F238E27FC236}">
                <a16:creationId xmlns:a16="http://schemas.microsoft.com/office/drawing/2014/main" id="{2FB8F9E6-1757-41BA-AC15-32D3A325E078}"/>
              </a:ext>
            </a:extLst>
          </p:cNvPr>
          <p:cNvSpPr txBox="1"/>
          <p:nvPr/>
        </p:nvSpPr>
        <p:spPr>
          <a:xfrm>
            <a:off x="355663" y="5576795"/>
            <a:ext cx="11189058" cy="646331"/>
          </a:xfrm>
          <a:prstGeom prst="rect">
            <a:avLst/>
          </a:prstGeom>
          <a:noFill/>
        </p:spPr>
        <p:txBody>
          <a:bodyPr wrap="square" rtlCol="0">
            <a:spAutoFit/>
          </a:bodyPr>
          <a:lstStyle/>
          <a:p>
            <a:r>
              <a:rPr lang="en-US" b="1">
                <a:solidFill>
                  <a:srgbClr val="000000"/>
                </a:solidFill>
              </a:rPr>
              <a:t>Note: </a:t>
            </a:r>
            <a:r>
              <a:rPr lang="en-US">
                <a:solidFill>
                  <a:srgbClr val="000000"/>
                </a:solidFill>
              </a:rPr>
              <a:t>Before clicking the final “ok” on the last set of tips (which may vary by deck layout), </a:t>
            </a:r>
            <a:r>
              <a:rPr lang="en-US" u="sng">
                <a:solidFill>
                  <a:srgbClr val="000000"/>
                </a:solidFill>
              </a:rPr>
              <a:t>MAKE SURE </a:t>
            </a:r>
            <a:r>
              <a:rPr lang="en-US">
                <a:solidFill>
                  <a:srgbClr val="000000"/>
                </a:solidFill>
              </a:rPr>
              <a:t>the front cover is closed</a:t>
            </a:r>
          </a:p>
        </p:txBody>
      </p:sp>
      <p:grpSp>
        <p:nvGrpSpPr>
          <p:cNvPr id="9" name="Group 8">
            <a:extLst>
              <a:ext uri="{FF2B5EF4-FFF2-40B4-BE49-F238E27FC236}">
                <a16:creationId xmlns:a16="http://schemas.microsoft.com/office/drawing/2014/main" id="{447EF1E0-C3D2-BC95-2AFD-EEF63631BCFC}"/>
              </a:ext>
            </a:extLst>
          </p:cNvPr>
          <p:cNvGrpSpPr/>
          <p:nvPr/>
        </p:nvGrpSpPr>
        <p:grpSpPr>
          <a:xfrm>
            <a:off x="9293601" y="2939242"/>
            <a:ext cx="1829484" cy="1282741"/>
            <a:chOff x="9391319" y="4843744"/>
            <a:chExt cx="1829484" cy="1282741"/>
          </a:xfrm>
        </p:grpSpPr>
        <p:sp>
          <p:nvSpPr>
            <p:cNvPr id="10" name="Rectangle 9">
              <a:extLst>
                <a:ext uri="{FF2B5EF4-FFF2-40B4-BE49-F238E27FC236}">
                  <a16:creationId xmlns:a16="http://schemas.microsoft.com/office/drawing/2014/main" id="{0BE77C84-8E38-9107-F54F-613E522A1A05}"/>
                </a:ext>
              </a:extLst>
            </p:cNvPr>
            <p:cNvSpPr/>
            <p:nvPr/>
          </p:nvSpPr>
          <p:spPr>
            <a:xfrm rot="16200000">
              <a:off x="9664690" y="4570373"/>
              <a:ext cx="1282741" cy="18294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24B66B5-0B36-0E12-D5FD-265E6CFA4F2B}"/>
                </a:ext>
              </a:extLst>
            </p:cNvPr>
            <p:cNvCxnSpPr>
              <a:cxnSpLocks/>
            </p:cNvCxnSpPr>
            <p:nvPr/>
          </p:nvCxnSpPr>
          <p:spPr>
            <a:xfrm>
              <a:off x="9549458" y="5176753"/>
              <a:ext cx="0" cy="805284"/>
            </a:xfrm>
            <a:prstGeom prst="straightConnector1">
              <a:avLst/>
            </a:prstGeom>
            <a:solidFill>
              <a:schemeClr val="accent1">
                <a:lumMod val="20000"/>
                <a:lumOff val="80000"/>
              </a:schemeClr>
            </a:solidFill>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6E2E48-9825-DE61-0D37-FDF00A33B163}"/>
                </a:ext>
              </a:extLst>
            </p:cNvPr>
            <p:cNvCxnSpPr>
              <a:cxnSpLocks/>
            </p:cNvCxnSpPr>
            <p:nvPr/>
          </p:nvCxnSpPr>
          <p:spPr>
            <a:xfrm>
              <a:off x="9720543" y="5991846"/>
              <a:ext cx="1141181" cy="1214"/>
            </a:xfrm>
            <a:prstGeom prst="straightConnector1">
              <a:avLst/>
            </a:prstGeom>
            <a:solidFill>
              <a:schemeClr val="accent1">
                <a:lumMod val="20000"/>
                <a:lumOff val="80000"/>
              </a:schemeClr>
            </a:solidFill>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FBC44454-8D12-7105-10EB-C613A65A4DCC}"/>
              </a:ext>
            </a:extLst>
          </p:cNvPr>
          <p:cNvSpPr txBox="1"/>
          <p:nvPr/>
        </p:nvSpPr>
        <p:spPr>
          <a:xfrm>
            <a:off x="9293601" y="2953527"/>
            <a:ext cx="284052" cy="307777"/>
          </a:xfrm>
          <a:prstGeom prst="rect">
            <a:avLst/>
          </a:prstGeom>
          <a:noFill/>
        </p:spPr>
        <p:txBody>
          <a:bodyPr wrap="none" rtlCol="0">
            <a:spAutoFit/>
          </a:bodyPr>
          <a:lstStyle/>
          <a:p>
            <a:r>
              <a:rPr lang="en-US" sz="1400">
                <a:solidFill>
                  <a:srgbClr val="000000"/>
                </a:solidFill>
              </a:rPr>
              <a:t>1</a:t>
            </a:r>
          </a:p>
        </p:txBody>
      </p:sp>
      <p:sp>
        <p:nvSpPr>
          <p:cNvPr id="20" name="TextBox 19">
            <a:extLst>
              <a:ext uri="{FF2B5EF4-FFF2-40B4-BE49-F238E27FC236}">
                <a16:creationId xmlns:a16="http://schemas.microsoft.com/office/drawing/2014/main" id="{4F3742DF-576D-E137-BEB8-C1B67F878DD2}"/>
              </a:ext>
            </a:extLst>
          </p:cNvPr>
          <p:cNvSpPr txBox="1"/>
          <p:nvPr/>
        </p:nvSpPr>
        <p:spPr>
          <a:xfrm>
            <a:off x="10725901" y="3914206"/>
            <a:ext cx="383438" cy="307777"/>
          </a:xfrm>
          <a:prstGeom prst="rect">
            <a:avLst/>
          </a:prstGeom>
          <a:noFill/>
        </p:spPr>
        <p:txBody>
          <a:bodyPr wrap="none" rtlCol="0">
            <a:spAutoFit/>
          </a:bodyPr>
          <a:lstStyle/>
          <a:p>
            <a:r>
              <a:rPr lang="en-US" sz="1400">
                <a:solidFill>
                  <a:srgbClr val="000000"/>
                </a:solidFill>
              </a:rPr>
              <a:t>96</a:t>
            </a:r>
          </a:p>
        </p:txBody>
      </p:sp>
    </p:spTree>
    <p:extLst>
      <p:ext uri="{BB962C8B-B14F-4D97-AF65-F5344CB8AC3E}">
        <p14:creationId xmlns:p14="http://schemas.microsoft.com/office/powerpoint/2010/main" val="3149188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E2533B-CFF1-4BF0-B52C-DE19BE53B980}"/>
              </a:ext>
            </a:extLst>
          </p:cNvPr>
          <p:cNvSpPr>
            <a:spLocks noGrp="1"/>
          </p:cNvSpPr>
          <p:nvPr>
            <p:ph idx="1"/>
          </p:nvPr>
        </p:nvSpPr>
        <p:spPr>
          <a:xfrm>
            <a:off x="457200" y="1184603"/>
            <a:ext cx="11277598" cy="5130800"/>
          </a:xfrm>
        </p:spPr>
        <p:txBody>
          <a:bodyPr>
            <a:normAutofit/>
          </a:bodyPr>
          <a:lstStyle/>
          <a:p>
            <a:pPr marL="0" indent="0">
              <a:buNone/>
            </a:pPr>
            <a:r>
              <a:rPr lang="en-US" sz="2200" b="1"/>
              <a:t>5.9</a:t>
            </a:r>
            <a:r>
              <a:rPr lang="en-US" sz="2200"/>
              <a:t>  Run method, watching the instrument and/or the trace for any potential errors. </a:t>
            </a:r>
          </a:p>
        </p:txBody>
      </p:sp>
      <p:sp>
        <p:nvSpPr>
          <p:cNvPr id="3" name="Title 2">
            <a:extLst>
              <a:ext uri="{FF2B5EF4-FFF2-40B4-BE49-F238E27FC236}">
                <a16:creationId xmlns:a16="http://schemas.microsoft.com/office/drawing/2014/main" id="{1751E07C-E14C-4C12-8997-80025E87455F}"/>
              </a:ext>
            </a:extLst>
          </p:cNvPr>
          <p:cNvSpPr>
            <a:spLocks noGrp="1"/>
          </p:cNvSpPr>
          <p:nvPr>
            <p:ph type="title"/>
          </p:nvPr>
        </p:nvSpPr>
        <p:spPr/>
        <p:txBody>
          <a:bodyPr/>
          <a:lstStyle/>
          <a:p>
            <a:r>
              <a:rPr lang="en-US"/>
              <a:t>Step 5. Run method on instrument</a:t>
            </a:r>
          </a:p>
        </p:txBody>
      </p:sp>
      <p:sp>
        <p:nvSpPr>
          <p:cNvPr id="4" name="Footer Placeholder 3">
            <a:extLst>
              <a:ext uri="{FF2B5EF4-FFF2-40B4-BE49-F238E27FC236}">
                <a16:creationId xmlns:a16="http://schemas.microsoft.com/office/drawing/2014/main" id="{216BFF64-FE05-426A-A1D0-299BF977F150}"/>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cxnSp>
        <p:nvCxnSpPr>
          <p:cNvPr id="7" name="Straight Arrow Connector 6">
            <a:extLst>
              <a:ext uri="{FF2B5EF4-FFF2-40B4-BE49-F238E27FC236}">
                <a16:creationId xmlns:a16="http://schemas.microsoft.com/office/drawing/2014/main" id="{56FA20A2-6775-4DDB-A69E-C00A5E5DB7BB}"/>
              </a:ext>
            </a:extLst>
          </p:cNvPr>
          <p:cNvCxnSpPr>
            <a:cxnSpLocks/>
          </p:cNvCxnSpPr>
          <p:nvPr/>
        </p:nvCxnSpPr>
        <p:spPr>
          <a:xfrm flipH="1">
            <a:off x="4498141" y="2307364"/>
            <a:ext cx="3766169" cy="16903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415B638-A294-4EC8-9A60-65A39EF645B9}"/>
              </a:ext>
            </a:extLst>
          </p:cNvPr>
          <p:cNvCxnSpPr>
            <a:cxnSpLocks/>
          </p:cNvCxnSpPr>
          <p:nvPr/>
        </p:nvCxnSpPr>
        <p:spPr>
          <a:xfrm flipH="1">
            <a:off x="7343253" y="4166402"/>
            <a:ext cx="921057" cy="4734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BA976CE-83B7-B966-2E39-26010235C173}"/>
              </a:ext>
            </a:extLst>
          </p:cNvPr>
          <p:cNvPicPr>
            <a:picLocks noChangeAspect="1"/>
          </p:cNvPicPr>
          <p:nvPr/>
        </p:nvPicPr>
        <p:blipFill rotWithShape="1">
          <a:blip r:embed="rId2"/>
          <a:srcRect b="18394"/>
          <a:stretch/>
        </p:blipFill>
        <p:spPr>
          <a:xfrm>
            <a:off x="1444411" y="1600611"/>
            <a:ext cx="9303175" cy="4072786"/>
          </a:xfrm>
          <a:prstGeom prst="rect">
            <a:avLst/>
          </a:prstGeom>
          <a:ln w="12700">
            <a:solidFill>
              <a:schemeClr val="tx1"/>
            </a:solidFill>
          </a:ln>
        </p:spPr>
      </p:pic>
      <p:sp>
        <p:nvSpPr>
          <p:cNvPr id="6" name="TextBox 5">
            <a:extLst>
              <a:ext uri="{FF2B5EF4-FFF2-40B4-BE49-F238E27FC236}">
                <a16:creationId xmlns:a16="http://schemas.microsoft.com/office/drawing/2014/main" id="{7F349313-1F67-407A-B691-96DDCD443A84}"/>
              </a:ext>
            </a:extLst>
          </p:cNvPr>
          <p:cNvSpPr txBox="1"/>
          <p:nvPr/>
        </p:nvSpPr>
        <p:spPr>
          <a:xfrm>
            <a:off x="6662489" y="5734718"/>
            <a:ext cx="3863424" cy="738664"/>
          </a:xfrm>
          <a:prstGeom prst="rect">
            <a:avLst/>
          </a:prstGeom>
          <a:solidFill>
            <a:srgbClr val="FECAC1">
              <a:alpha val="50196"/>
            </a:srgbClr>
          </a:solidFill>
          <a:ln w="28575">
            <a:solidFill>
              <a:schemeClr val="tx2"/>
            </a:solidFill>
          </a:ln>
        </p:spPr>
        <p:txBody>
          <a:bodyPr wrap="square" rtlCol="0">
            <a:spAutoFit/>
          </a:bodyPr>
          <a:lstStyle/>
          <a:p>
            <a:r>
              <a:rPr lang="en-US" sz="1400" b="1">
                <a:solidFill>
                  <a:srgbClr val="000000"/>
                </a:solidFill>
              </a:rPr>
              <a:t>2. Instrument – </a:t>
            </a:r>
            <a:r>
              <a:rPr lang="en-US" sz="1400">
                <a:solidFill>
                  <a:srgbClr val="000000"/>
                </a:solidFill>
              </a:rPr>
              <a:t>Runs hardware commands sent to the robot. Allows the user to visualize each step and troubleshoot as needed.</a:t>
            </a:r>
          </a:p>
        </p:txBody>
      </p:sp>
      <p:sp>
        <p:nvSpPr>
          <p:cNvPr id="9" name="TextBox 8">
            <a:extLst>
              <a:ext uri="{FF2B5EF4-FFF2-40B4-BE49-F238E27FC236}">
                <a16:creationId xmlns:a16="http://schemas.microsoft.com/office/drawing/2014/main" id="{9019DC20-6DAC-4AF8-A341-4D10D045672D}"/>
              </a:ext>
            </a:extLst>
          </p:cNvPr>
          <p:cNvSpPr txBox="1"/>
          <p:nvPr/>
        </p:nvSpPr>
        <p:spPr>
          <a:xfrm>
            <a:off x="2729881" y="5734718"/>
            <a:ext cx="3863424" cy="523220"/>
          </a:xfrm>
          <a:prstGeom prst="rect">
            <a:avLst/>
          </a:prstGeom>
          <a:solidFill>
            <a:srgbClr val="FECAC1">
              <a:alpha val="50196"/>
            </a:srgbClr>
          </a:solidFill>
          <a:ln w="28575">
            <a:solidFill>
              <a:schemeClr val="tx2"/>
            </a:solidFill>
          </a:ln>
        </p:spPr>
        <p:txBody>
          <a:bodyPr wrap="square" rtlCol="0">
            <a:spAutoFit/>
          </a:bodyPr>
          <a:lstStyle/>
          <a:p>
            <a:r>
              <a:rPr lang="en-US" sz="1400" b="1">
                <a:solidFill>
                  <a:srgbClr val="000000"/>
                </a:solidFill>
              </a:rPr>
              <a:t>1. Trace – </a:t>
            </a:r>
            <a:r>
              <a:rPr lang="en-US" sz="1400">
                <a:solidFill>
                  <a:srgbClr val="000000"/>
                </a:solidFill>
              </a:rPr>
              <a:t>Visual output of method, enables additional troubleshooting and/or debugging</a:t>
            </a:r>
          </a:p>
        </p:txBody>
      </p:sp>
      <p:sp>
        <p:nvSpPr>
          <p:cNvPr id="5" name="TextBox 4">
            <a:extLst>
              <a:ext uri="{FF2B5EF4-FFF2-40B4-BE49-F238E27FC236}">
                <a16:creationId xmlns:a16="http://schemas.microsoft.com/office/drawing/2014/main" id="{5B671389-80CB-0D38-E46B-FB36B32A3F54}"/>
              </a:ext>
            </a:extLst>
          </p:cNvPr>
          <p:cNvSpPr txBox="1"/>
          <p:nvPr/>
        </p:nvSpPr>
        <p:spPr>
          <a:xfrm>
            <a:off x="2729881" y="1910424"/>
            <a:ext cx="976549" cy="215444"/>
          </a:xfrm>
          <a:prstGeom prst="rect">
            <a:avLst/>
          </a:prstGeom>
          <a:solidFill>
            <a:srgbClr val="E7E9EB"/>
          </a:solidFill>
        </p:spPr>
        <p:txBody>
          <a:bodyPr wrap="none" rtlCol="0">
            <a:spAutoFit/>
          </a:bodyPr>
          <a:lstStyle/>
          <a:p>
            <a:r>
              <a:rPr lang="en-US" sz="800"/>
              <a:t>Instrument: C442</a:t>
            </a:r>
          </a:p>
        </p:txBody>
      </p:sp>
    </p:spTree>
    <p:extLst>
      <p:ext uri="{BB962C8B-B14F-4D97-AF65-F5344CB8AC3E}">
        <p14:creationId xmlns:p14="http://schemas.microsoft.com/office/powerpoint/2010/main" val="608642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595AD7-B510-508E-1F0C-79EC36F080EE}"/>
              </a:ext>
            </a:extLst>
          </p:cNvPr>
          <p:cNvSpPr>
            <a:spLocks noGrp="1"/>
          </p:cNvSpPr>
          <p:nvPr>
            <p:ph idx="1"/>
          </p:nvPr>
        </p:nvSpPr>
        <p:spPr/>
        <p:txBody>
          <a:bodyPr>
            <a:normAutofit/>
          </a:bodyPr>
          <a:lstStyle/>
          <a:p>
            <a:pPr marL="0" indent="0">
              <a:buNone/>
            </a:pPr>
            <a:r>
              <a:rPr lang="en-US" sz="2000" b="1"/>
              <a:t>5.10 </a:t>
            </a:r>
            <a:r>
              <a:rPr lang="en-US" sz="2000"/>
              <a:t>The first time a new method or new worklist is run, stay by the instrument in case of incident. Should a problem arise, select the “Pause” or “Abort” buttons in the run control window. </a:t>
            </a:r>
            <a:endParaRPr lang="en-US" sz="2000" b="1"/>
          </a:p>
          <a:p>
            <a:pPr marL="0" indent="0">
              <a:buNone/>
            </a:pPr>
            <a:r>
              <a:rPr lang="en-US" sz="2000" b="1"/>
              <a:t>5.11</a:t>
            </a:r>
            <a:r>
              <a:rPr lang="en-US" sz="2000"/>
              <a:t> Verification and troubleshooting </a:t>
            </a:r>
          </a:p>
          <a:p>
            <a:pPr>
              <a:buFont typeface="Wingdings" panose="05000000000000000000" pitchFamily="2" charset="2"/>
              <a:buChar char="§"/>
            </a:pPr>
            <a:r>
              <a:rPr lang="en-US" sz="2000"/>
              <a:t>If everything ran correctly, you will receive a “Method Complete” pop up. </a:t>
            </a:r>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endParaRPr lang="en-US" sz="2000"/>
          </a:p>
          <a:p>
            <a:pPr>
              <a:buFont typeface="Wingdings" panose="05000000000000000000" pitchFamily="2" charset="2"/>
              <a:buChar char="§"/>
            </a:pPr>
            <a:r>
              <a:rPr lang="en-US" sz="2000"/>
              <a:t>If not, there will be a pop up indicating there was an error. Note the error listed in the error popup before exiting. Open the logfile to get more information about the problem before continuing. Refer to the Troubleshooting section for common problems and how to solve them. </a:t>
            </a:r>
          </a:p>
          <a:p>
            <a:pPr>
              <a:buFont typeface="Wingdings" panose="05000000000000000000" pitchFamily="2" charset="2"/>
              <a:buChar char="§"/>
            </a:pPr>
            <a:r>
              <a:rPr lang="en-US" sz="2000"/>
              <a:t>If the error you experienced is not in the Troubleshooting section contact GH Labs team (</a:t>
            </a:r>
            <a:r>
              <a:rPr lang="en-US" sz="2000">
                <a:hlinkClick r:id="rId2"/>
              </a:rPr>
              <a:t>caitlin.anderson@ghlabs.org</a:t>
            </a:r>
            <a:r>
              <a:rPr lang="en-US" sz="2000"/>
              <a:t> and </a:t>
            </a:r>
            <a:r>
              <a:rPr lang="en-US" sz="2000">
                <a:hlinkClick r:id="rId3"/>
              </a:rPr>
              <a:t>luis.alonzo@ghlabs.org</a:t>
            </a:r>
            <a:r>
              <a:rPr lang="en-US" sz="2000"/>
              <a:t>) for support. </a:t>
            </a:r>
          </a:p>
        </p:txBody>
      </p:sp>
      <p:sp>
        <p:nvSpPr>
          <p:cNvPr id="3" name="Title 2">
            <a:extLst>
              <a:ext uri="{FF2B5EF4-FFF2-40B4-BE49-F238E27FC236}">
                <a16:creationId xmlns:a16="http://schemas.microsoft.com/office/drawing/2014/main" id="{06C684BE-08AB-C070-8F64-9DEB125E4946}"/>
              </a:ext>
            </a:extLst>
          </p:cNvPr>
          <p:cNvSpPr>
            <a:spLocks noGrp="1"/>
          </p:cNvSpPr>
          <p:nvPr>
            <p:ph type="title"/>
          </p:nvPr>
        </p:nvSpPr>
        <p:spPr/>
        <p:txBody>
          <a:bodyPr/>
          <a:lstStyle/>
          <a:p>
            <a:r>
              <a:rPr lang="en-US"/>
              <a:t>Step 5. Run method on instrument</a:t>
            </a:r>
          </a:p>
        </p:txBody>
      </p:sp>
      <p:sp>
        <p:nvSpPr>
          <p:cNvPr id="4" name="Footer Placeholder 3">
            <a:extLst>
              <a:ext uri="{FF2B5EF4-FFF2-40B4-BE49-F238E27FC236}">
                <a16:creationId xmlns:a16="http://schemas.microsoft.com/office/drawing/2014/main" id="{0F6BE818-9BC9-69E5-DA41-4BB944B6E1E6}"/>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pic>
        <p:nvPicPr>
          <p:cNvPr id="6" name="Picture 5">
            <a:extLst>
              <a:ext uri="{FF2B5EF4-FFF2-40B4-BE49-F238E27FC236}">
                <a16:creationId xmlns:a16="http://schemas.microsoft.com/office/drawing/2014/main" id="{1619676E-6A85-5427-E84C-D3073C517B04}"/>
              </a:ext>
            </a:extLst>
          </p:cNvPr>
          <p:cNvPicPr>
            <a:picLocks noChangeAspect="1"/>
          </p:cNvPicPr>
          <p:nvPr/>
        </p:nvPicPr>
        <p:blipFill>
          <a:blip r:embed="rId4"/>
          <a:stretch>
            <a:fillRect/>
          </a:stretch>
        </p:blipFill>
        <p:spPr>
          <a:xfrm>
            <a:off x="4038600" y="2912616"/>
            <a:ext cx="2797629" cy="1359462"/>
          </a:xfrm>
          <a:prstGeom prst="rect">
            <a:avLst/>
          </a:prstGeom>
        </p:spPr>
      </p:pic>
    </p:spTree>
    <p:extLst>
      <p:ext uri="{BB962C8B-B14F-4D97-AF65-F5344CB8AC3E}">
        <p14:creationId xmlns:p14="http://schemas.microsoft.com/office/powerpoint/2010/main" val="625840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BA0BF2-E6B9-45DA-973F-07823B7D6FE7}"/>
              </a:ext>
            </a:extLst>
          </p:cNvPr>
          <p:cNvSpPr>
            <a:spLocks noGrp="1"/>
          </p:cNvSpPr>
          <p:nvPr>
            <p:ph idx="1"/>
          </p:nvPr>
        </p:nvSpPr>
        <p:spPr/>
        <p:txBody>
          <a:bodyPr/>
          <a:lstStyle/>
          <a:p>
            <a:pPr marL="0" indent="0">
              <a:spcBef>
                <a:spcPts val="1800"/>
              </a:spcBef>
              <a:buNone/>
            </a:pPr>
            <a:r>
              <a:rPr lang="en-US" b="1"/>
              <a:t>6.1 </a:t>
            </a:r>
            <a:r>
              <a:rPr lang="en-US"/>
              <a:t>Remove all consumables on the deck, with the exception of the tips</a:t>
            </a:r>
          </a:p>
          <a:p>
            <a:pPr marL="0" indent="0">
              <a:spcBef>
                <a:spcPts val="1800"/>
              </a:spcBef>
              <a:buNone/>
            </a:pPr>
            <a:r>
              <a:rPr lang="en-US" b="1"/>
              <a:t>6.2 </a:t>
            </a:r>
            <a:r>
              <a:rPr lang="en-US"/>
              <a:t>Empty the waste container </a:t>
            </a:r>
          </a:p>
          <a:p>
            <a:pPr marL="0" indent="0">
              <a:spcBef>
                <a:spcPts val="1800"/>
              </a:spcBef>
              <a:buNone/>
            </a:pPr>
            <a:r>
              <a:rPr lang="en-US" b="1"/>
              <a:t>6.3</a:t>
            </a:r>
            <a:r>
              <a:rPr lang="en-US"/>
              <a:t> Spray down the deck with:</a:t>
            </a:r>
          </a:p>
          <a:p>
            <a:pPr lvl="1">
              <a:spcBef>
                <a:spcPts val="1800"/>
              </a:spcBef>
              <a:buFont typeface="Wingdings" panose="05000000000000000000" pitchFamily="2" charset="2"/>
              <a:buChar char="§"/>
            </a:pPr>
            <a:r>
              <a:rPr lang="en-US"/>
              <a:t>For NAAT experiments: Cleaning spray capable of removing nucleic acid contamination from the surface, such as bleach-based laboratory cleaners or </a:t>
            </a:r>
            <a:r>
              <a:rPr lang="en-US" err="1"/>
              <a:t>RNAse</a:t>
            </a:r>
            <a:r>
              <a:rPr lang="en-US"/>
              <a:t> away</a:t>
            </a:r>
            <a:r>
              <a:rPr lang="en-US" baseline="30000"/>
              <a:t>TM</a:t>
            </a:r>
            <a:r>
              <a:rPr lang="en-US"/>
              <a:t> </a:t>
            </a:r>
          </a:p>
          <a:p>
            <a:pPr lvl="1">
              <a:spcBef>
                <a:spcPts val="1800"/>
              </a:spcBef>
              <a:buFont typeface="Wingdings" panose="05000000000000000000" pitchFamily="2" charset="2"/>
              <a:buChar char="§"/>
            </a:pPr>
            <a:r>
              <a:rPr lang="en-US"/>
              <a:t>For LFA experiments: Ethanol and/or bleach (experiment/sample dependent)</a:t>
            </a:r>
          </a:p>
          <a:p>
            <a:pPr marL="0" indent="0">
              <a:spcBef>
                <a:spcPts val="1800"/>
              </a:spcBef>
              <a:buNone/>
            </a:pPr>
            <a:r>
              <a:rPr lang="en-US" b="1"/>
              <a:t>6.4</a:t>
            </a:r>
            <a:r>
              <a:rPr lang="en-US"/>
              <a:t> Clean up spills and debris as necessary </a:t>
            </a:r>
          </a:p>
          <a:p>
            <a:pPr marL="0" indent="0">
              <a:spcBef>
                <a:spcPts val="1800"/>
              </a:spcBef>
              <a:buNone/>
            </a:pPr>
            <a:r>
              <a:rPr lang="en-US" b="1"/>
              <a:t>6.5</a:t>
            </a:r>
            <a:r>
              <a:rPr lang="en-US"/>
              <a:t> Turn off cooling pump if used </a:t>
            </a:r>
          </a:p>
        </p:txBody>
      </p:sp>
      <p:sp>
        <p:nvSpPr>
          <p:cNvPr id="3" name="Title 2">
            <a:extLst>
              <a:ext uri="{FF2B5EF4-FFF2-40B4-BE49-F238E27FC236}">
                <a16:creationId xmlns:a16="http://schemas.microsoft.com/office/drawing/2014/main" id="{9790BD93-324A-4255-B7DF-753BFF77624C}"/>
              </a:ext>
            </a:extLst>
          </p:cNvPr>
          <p:cNvSpPr>
            <a:spLocks noGrp="1"/>
          </p:cNvSpPr>
          <p:nvPr>
            <p:ph type="title"/>
          </p:nvPr>
        </p:nvSpPr>
        <p:spPr/>
        <p:txBody>
          <a:bodyPr/>
          <a:lstStyle/>
          <a:p>
            <a:r>
              <a:rPr lang="en-US"/>
              <a:t>Step 6. Clean up </a:t>
            </a:r>
          </a:p>
        </p:txBody>
      </p:sp>
      <p:sp>
        <p:nvSpPr>
          <p:cNvPr id="4" name="Footer Placeholder 3">
            <a:extLst>
              <a:ext uri="{FF2B5EF4-FFF2-40B4-BE49-F238E27FC236}">
                <a16:creationId xmlns:a16="http://schemas.microsoft.com/office/drawing/2014/main" id="{244F352F-3B3F-4816-9EE4-066BD2D48617}"/>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4116177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E1F94D-8E6E-44F2-9FA7-940C084E680D}"/>
              </a:ext>
            </a:extLst>
          </p:cNvPr>
          <p:cNvSpPr>
            <a:spLocks noGrp="1"/>
          </p:cNvSpPr>
          <p:nvPr>
            <p:ph idx="1"/>
          </p:nvPr>
        </p:nvSpPr>
        <p:spPr>
          <a:xfrm>
            <a:off x="457202" y="1325880"/>
            <a:ext cx="11277598" cy="4831365"/>
          </a:xfrm>
        </p:spPr>
        <p:txBody>
          <a:bodyPr>
            <a:normAutofit fontScale="92500" lnSpcReduction="10000"/>
          </a:bodyPr>
          <a:lstStyle/>
          <a:p>
            <a:pPr marL="0" indent="0">
              <a:buNone/>
            </a:pPr>
            <a:r>
              <a:rPr lang="en-US" b="1">
                <a:solidFill>
                  <a:srgbClr val="0066CC"/>
                </a:solidFill>
              </a:rPr>
              <a:t>Runtime and Performance </a:t>
            </a:r>
          </a:p>
          <a:p>
            <a:r>
              <a:rPr lang="en-US" b="1"/>
              <a:t>Do not switch tubes </a:t>
            </a:r>
            <a:r>
              <a:rPr lang="en-US"/>
              <a:t>around after processing has begun </a:t>
            </a:r>
          </a:p>
          <a:p>
            <a:r>
              <a:rPr lang="en-US" b="1"/>
              <a:t>Do not reuse tips </a:t>
            </a:r>
            <a:r>
              <a:rPr lang="en-US"/>
              <a:t>that have been discarded into the waste</a:t>
            </a:r>
          </a:p>
          <a:p>
            <a:pPr algn="just"/>
            <a:r>
              <a:rPr lang="en-US" b="1"/>
              <a:t>Do not empty the tip waste while </a:t>
            </a:r>
            <a:r>
              <a:rPr lang="en-US"/>
              <a:t>the instrument is running </a:t>
            </a:r>
          </a:p>
          <a:p>
            <a:r>
              <a:rPr lang="en-US" b="1"/>
              <a:t>Do not leave tips on the pipetting channels </a:t>
            </a:r>
            <a:r>
              <a:rPr lang="en-US"/>
              <a:t>for extended periods (such as overnight)</a:t>
            </a:r>
          </a:p>
          <a:p>
            <a:r>
              <a:rPr lang="en-US" b="1"/>
              <a:t>Shield</a:t>
            </a:r>
            <a:r>
              <a:rPr lang="en-US"/>
              <a:t> the instrument from direct sunlight or intense artificial light </a:t>
            </a:r>
          </a:p>
          <a:p>
            <a:r>
              <a:rPr lang="en-US"/>
              <a:t>Nothing on the deck should sit higher than 145mm above the deck’s surface</a:t>
            </a:r>
          </a:p>
          <a:p>
            <a:r>
              <a:rPr lang="en-US"/>
              <a:t>The front cover is monitored by software </a:t>
            </a:r>
            <a:r>
              <a:rPr lang="en-US" b="1"/>
              <a:t>and will </a:t>
            </a:r>
            <a:r>
              <a:rPr lang="en-US" b="1">
                <a:solidFill>
                  <a:schemeClr val="tx2"/>
                </a:solidFill>
              </a:rPr>
              <a:t>abort</a:t>
            </a:r>
            <a:r>
              <a:rPr lang="en-US" b="1"/>
              <a:t> the method </a:t>
            </a:r>
            <a:r>
              <a:rPr lang="en-US"/>
              <a:t>if the cover is opened </a:t>
            </a:r>
          </a:p>
          <a:p>
            <a:r>
              <a:rPr lang="en-US"/>
              <a:t>Low volume (10µL) tips do not reach the deck or the bottom of sample tubes in standard sample carriers</a:t>
            </a:r>
          </a:p>
          <a:p>
            <a:r>
              <a:rPr lang="en-US"/>
              <a:t>50µL and 300µL tips have the same shoulder height, be sure to load tips correctly</a:t>
            </a:r>
          </a:p>
        </p:txBody>
      </p:sp>
      <p:sp>
        <p:nvSpPr>
          <p:cNvPr id="3" name="Title 2">
            <a:extLst>
              <a:ext uri="{FF2B5EF4-FFF2-40B4-BE49-F238E27FC236}">
                <a16:creationId xmlns:a16="http://schemas.microsoft.com/office/drawing/2014/main" id="{D7373DE7-0E85-4179-831A-009F83EE7894}"/>
              </a:ext>
            </a:extLst>
          </p:cNvPr>
          <p:cNvSpPr>
            <a:spLocks noGrp="1"/>
          </p:cNvSpPr>
          <p:nvPr>
            <p:ph type="title"/>
          </p:nvPr>
        </p:nvSpPr>
        <p:spPr/>
        <p:txBody>
          <a:bodyPr/>
          <a:lstStyle/>
          <a:p>
            <a:r>
              <a:rPr lang="en-US"/>
              <a:t>General Precautions </a:t>
            </a:r>
          </a:p>
        </p:txBody>
      </p:sp>
      <p:sp>
        <p:nvSpPr>
          <p:cNvPr id="4" name="Footer Placeholder 3">
            <a:extLst>
              <a:ext uri="{FF2B5EF4-FFF2-40B4-BE49-F238E27FC236}">
                <a16:creationId xmlns:a16="http://schemas.microsoft.com/office/drawing/2014/main" id="{466E7F27-1EC2-4A19-8519-AE8A4F0220CC}"/>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spTree>
    <p:extLst>
      <p:ext uri="{BB962C8B-B14F-4D97-AF65-F5344CB8AC3E}">
        <p14:creationId xmlns:p14="http://schemas.microsoft.com/office/powerpoint/2010/main" val="2752554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D4DE8C-0545-586F-5340-0F1696D4A71B}"/>
              </a:ext>
            </a:extLst>
          </p:cNvPr>
          <p:cNvSpPr>
            <a:spLocks noGrp="1"/>
          </p:cNvSpPr>
          <p:nvPr>
            <p:ph idx="1"/>
          </p:nvPr>
        </p:nvSpPr>
        <p:spPr/>
        <p:txBody>
          <a:bodyPr/>
          <a:lstStyle/>
          <a:p>
            <a:r>
              <a:rPr lang="en-US" dirty="0"/>
              <a:t>Pipetting liquids </a:t>
            </a:r>
          </a:p>
          <a:p>
            <a:r>
              <a:rPr lang="en-US" dirty="0"/>
              <a:t>Mixing liquids</a:t>
            </a:r>
          </a:p>
          <a:p>
            <a:r>
              <a:rPr lang="en-US" dirty="0"/>
              <a:t>Aliquoting liquids</a:t>
            </a:r>
          </a:p>
          <a:p>
            <a:r>
              <a:rPr lang="en-US" dirty="0"/>
              <a:t>Pipetting onto an LFA cassette location</a:t>
            </a:r>
          </a:p>
          <a:p>
            <a:r>
              <a:rPr lang="en-US" dirty="0"/>
              <a:t>Taking images of a mock LFA cassette</a:t>
            </a:r>
          </a:p>
        </p:txBody>
      </p:sp>
      <p:sp>
        <p:nvSpPr>
          <p:cNvPr id="3" name="Title 2">
            <a:extLst>
              <a:ext uri="{FF2B5EF4-FFF2-40B4-BE49-F238E27FC236}">
                <a16:creationId xmlns:a16="http://schemas.microsoft.com/office/drawing/2014/main" id="{2BA7D63D-68E6-EB54-AF91-45B08A08B10F}"/>
              </a:ext>
            </a:extLst>
          </p:cNvPr>
          <p:cNvSpPr>
            <a:spLocks noGrp="1"/>
          </p:cNvSpPr>
          <p:nvPr>
            <p:ph type="title"/>
          </p:nvPr>
        </p:nvSpPr>
        <p:spPr/>
        <p:txBody>
          <a:bodyPr/>
          <a:lstStyle/>
          <a:p>
            <a:r>
              <a:rPr lang="en-US" dirty="0"/>
              <a:t>Demo experiments/PQ </a:t>
            </a:r>
          </a:p>
        </p:txBody>
      </p:sp>
      <p:sp>
        <p:nvSpPr>
          <p:cNvPr id="4" name="Footer Placeholder 3">
            <a:extLst>
              <a:ext uri="{FF2B5EF4-FFF2-40B4-BE49-F238E27FC236}">
                <a16:creationId xmlns:a16="http://schemas.microsoft.com/office/drawing/2014/main" id="{231038A8-829D-1905-E010-B035EF9ABCD4}"/>
              </a:ext>
            </a:extLst>
          </p:cNvPr>
          <p:cNvSpPr>
            <a:spLocks noGrp="1"/>
          </p:cNvSpPr>
          <p:nvPr>
            <p:ph type="ftr" sz="quarter" idx="3"/>
          </p:nvPr>
        </p:nvSpPr>
        <p:spPr/>
        <p:txBody>
          <a:bodyPr/>
          <a:lstStyle/>
          <a:p>
            <a:r>
              <a:rPr lang="en-US" dirty="0"/>
              <a:t>© 2024, GH Labs</a:t>
            </a:r>
            <a:endParaRPr lang="en-US" dirty="0">
              <a:solidFill>
                <a:schemeClr val="tx1">
                  <a:lumMod val="75000"/>
                  <a:lumOff val="25000"/>
                </a:schemeClr>
              </a:solidFill>
            </a:endParaRPr>
          </a:p>
        </p:txBody>
      </p:sp>
    </p:spTree>
    <p:extLst>
      <p:ext uri="{BB962C8B-B14F-4D97-AF65-F5344CB8AC3E}">
        <p14:creationId xmlns:p14="http://schemas.microsoft.com/office/powerpoint/2010/main" val="3765597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6C5C2-953C-4797-97DE-C8183016D9AE}"/>
              </a:ext>
            </a:extLst>
          </p:cNvPr>
          <p:cNvSpPr>
            <a:spLocks noGrp="1"/>
          </p:cNvSpPr>
          <p:nvPr>
            <p:ph type="ftr" sz="quarter" idx="10"/>
          </p:nvPr>
        </p:nvSpPr>
        <p:spPr/>
        <p:txBody>
          <a:bodyPr/>
          <a:lstStyle/>
          <a:p>
            <a:r>
              <a:rPr lang="en-US"/>
              <a:t>© 2024, GH Labs</a:t>
            </a:r>
          </a:p>
        </p:txBody>
      </p:sp>
      <p:sp>
        <p:nvSpPr>
          <p:cNvPr id="3" name="Text Placeholder 2">
            <a:extLst>
              <a:ext uri="{FF2B5EF4-FFF2-40B4-BE49-F238E27FC236}">
                <a16:creationId xmlns:a16="http://schemas.microsoft.com/office/drawing/2014/main" id="{8BF45C8C-AC42-4B37-9D27-4979082E88B7}"/>
              </a:ext>
            </a:extLst>
          </p:cNvPr>
          <p:cNvSpPr>
            <a:spLocks noGrp="1"/>
          </p:cNvSpPr>
          <p:nvPr>
            <p:ph type="body" sz="quarter" idx="11"/>
          </p:nvPr>
        </p:nvSpPr>
        <p:spPr/>
        <p:txBody>
          <a:bodyPr>
            <a:normAutofit/>
          </a:bodyPr>
          <a:lstStyle/>
          <a:p>
            <a:r>
              <a:rPr lang="en-US" sz="4800" dirty="0"/>
              <a:t>LFA </a:t>
            </a:r>
          </a:p>
        </p:txBody>
      </p:sp>
    </p:spTree>
    <p:extLst>
      <p:ext uri="{BB962C8B-B14F-4D97-AF65-F5344CB8AC3E}">
        <p14:creationId xmlns:p14="http://schemas.microsoft.com/office/powerpoint/2010/main" val="3287864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9AD55F-01A6-9F8C-4377-BEB53784B9C5}"/>
              </a:ext>
            </a:extLst>
          </p:cNvPr>
          <p:cNvSpPr>
            <a:spLocks noGrp="1"/>
          </p:cNvSpPr>
          <p:nvPr>
            <p:ph idx="1"/>
          </p:nvPr>
        </p:nvSpPr>
        <p:spPr>
          <a:xfrm>
            <a:off x="457202" y="1163263"/>
            <a:ext cx="11277598" cy="5293417"/>
          </a:xfrm>
        </p:spPr>
        <p:txBody>
          <a:bodyPr>
            <a:normAutofit fontScale="62500" lnSpcReduction="20000"/>
          </a:bodyPr>
          <a:lstStyle/>
          <a:p>
            <a:pPr marL="0" indent="0">
              <a:buNone/>
            </a:pPr>
            <a:r>
              <a:rPr lang="en-US" b="1" dirty="0"/>
              <a:t>Experiment preparation  </a:t>
            </a:r>
          </a:p>
          <a:p>
            <a:pPr>
              <a:buFont typeface="Wingdings" panose="05000000000000000000" pitchFamily="2" charset="2"/>
              <a:buChar char="q"/>
            </a:pPr>
            <a:r>
              <a:rPr lang="en-US" dirty="0"/>
              <a:t> Design experiment protocol</a:t>
            </a:r>
          </a:p>
          <a:p>
            <a:pPr>
              <a:buFont typeface="Wingdings" panose="05000000000000000000" pitchFamily="2" charset="2"/>
              <a:buChar char="q"/>
            </a:pPr>
            <a:r>
              <a:rPr lang="en-US" dirty="0"/>
              <a:t> Design, source and build LFA components </a:t>
            </a:r>
          </a:p>
          <a:p>
            <a:pPr>
              <a:buFont typeface="Wingdings" panose="05000000000000000000" pitchFamily="2" charset="2"/>
              <a:buChar char="q"/>
            </a:pPr>
            <a:r>
              <a:rPr lang="en-US" dirty="0"/>
              <a:t> Define additional liquid classes or hardware definitions if required</a:t>
            </a:r>
          </a:p>
          <a:p>
            <a:pPr>
              <a:buFont typeface="Wingdings" panose="05000000000000000000" pitchFamily="2" charset="2"/>
              <a:buChar char="q"/>
            </a:pPr>
            <a:r>
              <a:rPr lang="en-US" dirty="0"/>
              <a:t> Source appropriate reagents, pipette tips, devices, and plates </a:t>
            </a:r>
          </a:p>
          <a:p>
            <a:pPr>
              <a:buFont typeface="Wingdings" panose="05000000000000000000" pitchFamily="2" charset="2"/>
              <a:buChar char="q"/>
            </a:pPr>
            <a:r>
              <a:rPr lang="en-US" dirty="0"/>
              <a:t> Generate worklist</a:t>
            </a:r>
          </a:p>
          <a:p>
            <a:pPr>
              <a:buFont typeface="Wingdings" panose="05000000000000000000" pitchFamily="2" charset="2"/>
              <a:buChar char="q"/>
            </a:pPr>
            <a:r>
              <a:rPr lang="en-US" dirty="0"/>
              <a:t> Validate worklist in simulation mode </a:t>
            </a:r>
          </a:p>
          <a:p>
            <a:pPr marL="0" indent="0">
              <a:buNone/>
            </a:pPr>
            <a:r>
              <a:rPr lang="en-US" b="1" dirty="0"/>
              <a:t>Running the experiment </a:t>
            </a:r>
          </a:p>
          <a:p>
            <a:pPr>
              <a:buFont typeface="Wingdings" panose="05000000000000000000" pitchFamily="2" charset="2"/>
              <a:buChar char="q"/>
            </a:pPr>
            <a:r>
              <a:rPr lang="en-US" dirty="0"/>
              <a:t> Prepare instrument deck</a:t>
            </a:r>
          </a:p>
          <a:p>
            <a:pPr lvl="1">
              <a:buFont typeface="Wingdings" panose="05000000000000000000" pitchFamily="2" charset="2"/>
              <a:buChar char="q"/>
            </a:pPr>
            <a:r>
              <a:rPr lang="en-US" dirty="0"/>
              <a:t>Run daily maintenance  </a:t>
            </a:r>
          </a:p>
          <a:p>
            <a:pPr lvl="1">
              <a:buFont typeface="Wingdings" panose="05000000000000000000" pitchFamily="2" charset="2"/>
              <a:buChar char="q"/>
            </a:pPr>
            <a:r>
              <a:rPr lang="en-US" dirty="0"/>
              <a:t>Clean the deck and load all reagent tips required </a:t>
            </a:r>
          </a:p>
          <a:p>
            <a:pPr>
              <a:buFont typeface="Wingdings" panose="05000000000000000000" pitchFamily="2" charset="2"/>
              <a:buChar char="q"/>
            </a:pPr>
            <a:r>
              <a:rPr lang="en-US" dirty="0"/>
              <a:t> Load reagents into plates and load plates onto deck at designated locations.</a:t>
            </a:r>
          </a:p>
          <a:p>
            <a:pPr>
              <a:buFont typeface="Wingdings" panose="05000000000000000000" pitchFamily="2" charset="2"/>
              <a:buChar char="q"/>
            </a:pPr>
            <a:r>
              <a:rPr lang="en-US" dirty="0"/>
              <a:t> Load LFAs and associated custom LFA hardware onto deck at designated locations. </a:t>
            </a:r>
          </a:p>
          <a:p>
            <a:pPr>
              <a:buFont typeface="Wingdings" panose="05000000000000000000" pitchFamily="2" charset="2"/>
              <a:buChar char="q"/>
            </a:pPr>
            <a:r>
              <a:rPr lang="en-US" dirty="0"/>
              <a:t> Run worklist on Hamilton STAR</a:t>
            </a:r>
          </a:p>
          <a:p>
            <a:pPr marL="0" indent="0">
              <a:buNone/>
            </a:pPr>
            <a:r>
              <a:rPr lang="en-US" b="1" dirty="0"/>
              <a:t>Finalizing experiment</a:t>
            </a:r>
          </a:p>
          <a:p>
            <a:pPr>
              <a:buFont typeface="Wingdings" panose="05000000000000000000" pitchFamily="2" charset="2"/>
              <a:buChar char="q"/>
            </a:pPr>
            <a:r>
              <a:rPr lang="en-US" dirty="0"/>
              <a:t>Clean deck and dispose of materials appropriately</a:t>
            </a:r>
          </a:p>
          <a:p>
            <a:pPr>
              <a:buFont typeface="Wingdings" panose="05000000000000000000" pitchFamily="2" charset="2"/>
              <a:buChar char="q"/>
            </a:pPr>
            <a:r>
              <a:rPr lang="en-US" dirty="0"/>
              <a:t>Analyze data </a:t>
            </a:r>
          </a:p>
          <a:p>
            <a:pPr>
              <a:buFont typeface="Wingdings" panose="05000000000000000000" pitchFamily="2" charset="2"/>
              <a:buChar char="q"/>
            </a:pPr>
            <a:r>
              <a:rPr lang="en-US" dirty="0"/>
              <a:t>Repeat as needed</a:t>
            </a:r>
          </a:p>
          <a:p>
            <a:pPr>
              <a:buFont typeface="Wingdings" panose="05000000000000000000" pitchFamily="2" charset="2"/>
              <a:buChar char="q"/>
            </a:pPr>
            <a:endParaRPr lang="en-US" dirty="0"/>
          </a:p>
        </p:txBody>
      </p:sp>
      <p:sp>
        <p:nvSpPr>
          <p:cNvPr id="3" name="Title 2">
            <a:extLst>
              <a:ext uri="{FF2B5EF4-FFF2-40B4-BE49-F238E27FC236}">
                <a16:creationId xmlns:a16="http://schemas.microsoft.com/office/drawing/2014/main" id="{41F2EC6E-301A-71A9-20DB-42E6DF9C02A3}"/>
              </a:ext>
            </a:extLst>
          </p:cNvPr>
          <p:cNvSpPr>
            <a:spLocks noGrp="1"/>
          </p:cNvSpPr>
          <p:nvPr>
            <p:ph type="title"/>
          </p:nvPr>
        </p:nvSpPr>
        <p:spPr/>
        <p:txBody>
          <a:bodyPr/>
          <a:lstStyle/>
          <a:p>
            <a:r>
              <a:rPr lang="en-US" dirty="0"/>
              <a:t>DROP Experiment Checklist: LFA</a:t>
            </a:r>
            <a:endParaRPr lang="en-US" dirty="0">
              <a:highlight>
                <a:srgbClr val="FFFF00"/>
              </a:highlight>
            </a:endParaRPr>
          </a:p>
        </p:txBody>
      </p:sp>
      <p:sp>
        <p:nvSpPr>
          <p:cNvPr id="4" name="Footer Placeholder 3">
            <a:extLst>
              <a:ext uri="{FF2B5EF4-FFF2-40B4-BE49-F238E27FC236}">
                <a16:creationId xmlns:a16="http://schemas.microsoft.com/office/drawing/2014/main" id="{EEA8D115-6679-CB7C-DDB9-F6544BCE84C7}"/>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spTree>
    <p:extLst>
      <p:ext uri="{BB962C8B-B14F-4D97-AF65-F5344CB8AC3E}">
        <p14:creationId xmlns:p14="http://schemas.microsoft.com/office/powerpoint/2010/main" val="323641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D1AFB1-9527-4E7F-A8C1-F9572A515992}"/>
              </a:ext>
            </a:extLst>
          </p:cNvPr>
          <p:cNvSpPr>
            <a:spLocks noGrp="1"/>
          </p:cNvSpPr>
          <p:nvPr>
            <p:ph idx="1"/>
          </p:nvPr>
        </p:nvSpPr>
        <p:spPr>
          <a:xfrm>
            <a:off x="829505" y="2108877"/>
            <a:ext cx="5266495" cy="4217174"/>
          </a:xfrm>
        </p:spPr>
        <p:txBody>
          <a:bodyPr>
            <a:normAutofit/>
          </a:bodyPr>
          <a:lstStyle/>
          <a:p>
            <a:pPr marL="0" indent="0">
              <a:buNone/>
            </a:pPr>
            <a:r>
              <a:rPr lang="en-US" b="1">
                <a:solidFill>
                  <a:srgbClr val="0066CC"/>
                </a:solidFill>
              </a:rPr>
              <a:t>About the Hamilton STAR(s)</a:t>
            </a:r>
          </a:p>
          <a:p>
            <a:r>
              <a:rPr lang="en-US" sz="1800"/>
              <a:t>Eight 1000µL channels</a:t>
            </a:r>
          </a:p>
          <a:p>
            <a:r>
              <a:rPr lang="en-US" sz="1800"/>
              <a:t>Run by VENUS software </a:t>
            </a:r>
          </a:p>
          <a:p>
            <a:r>
              <a:rPr lang="en-US" sz="1800"/>
              <a:t>On board camera </a:t>
            </a:r>
          </a:p>
          <a:p>
            <a:r>
              <a:rPr lang="en-US" sz="1800"/>
              <a:t>Circulated refrigerator with cooling deck</a:t>
            </a:r>
          </a:p>
          <a:p>
            <a:r>
              <a:rPr lang="en-US" sz="1800"/>
              <a:t>HEPA filter with UV LAMP</a:t>
            </a:r>
          </a:p>
          <a:p>
            <a:r>
              <a:rPr lang="en-US" sz="1800" err="1"/>
              <a:t>iSWAP</a:t>
            </a:r>
            <a:r>
              <a:rPr lang="en-US" sz="1800"/>
              <a:t> for moving plates </a:t>
            </a:r>
          </a:p>
          <a:p>
            <a:r>
              <a:rPr lang="en-US" sz="1800"/>
              <a:t>Custom LFA holders</a:t>
            </a:r>
          </a:p>
          <a:p>
            <a:pPr lvl="1"/>
            <a:endParaRPr lang="en-US" sz="2000"/>
          </a:p>
          <a:p>
            <a:pPr lvl="2"/>
            <a:endParaRPr lang="en-US" sz="1800"/>
          </a:p>
        </p:txBody>
      </p:sp>
      <p:sp>
        <p:nvSpPr>
          <p:cNvPr id="3" name="Title 2">
            <a:extLst>
              <a:ext uri="{FF2B5EF4-FFF2-40B4-BE49-F238E27FC236}">
                <a16:creationId xmlns:a16="http://schemas.microsoft.com/office/drawing/2014/main" id="{18075227-8255-48C8-BF59-57D25741027A}"/>
              </a:ext>
            </a:extLst>
          </p:cNvPr>
          <p:cNvSpPr>
            <a:spLocks noGrp="1"/>
          </p:cNvSpPr>
          <p:nvPr>
            <p:ph type="title"/>
          </p:nvPr>
        </p:nvSpPr>
        <p:spPr/>
        <p:txBody>
          <a:bodyPr/>
          <a:lstStyle/>
          <a:p>
            <a:r>
              <a:rPr lang="en-US"/>
              <a:t>Hamilton STAR Liquid Handling Robot	</a:t>
            </a:r>
          </a:p>
        </p:txBody>
      </p:sp>
      <p:sp>
        <p:nvSpPr>
          <p:cNvPr id="4" name="Footer Placeholder 3">
            <a:extLst>
              <a:ext uri="{FF2B5EF4-FFF2-40B4-BE49-F238E27FC236}">
                <a16:creationId xmlns:a16="http://schemas.microsoft.com/office/drawing/2014/main" id="{E95CAFF1-A8C3-437D-9D9D-3378E80A4071}"/>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5" name="Picture 2">
            <a:extLst>
              <a:ext uri="{FF2B5EF4-FFF2-40B4-BE49-F238E27FC236}">
                <a16:creationId xmlns:a16="http://schemas.microsoft.com/office/drawing/2014/main" id="{A8D21BDB-A52B-475E-976F-80E4419EC2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0123" y="1555846"/>
            <a:ext cx="6685317" cy="418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029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9AD55F-01A6-9F8C-4377-BEB53784B9C5}"/>
              </a:ext>
            </a:extLst>
          </p:cNvPr>
          <p:cNvSpPr>
            <a:spLocks noGrp="1"/>
          </p:cNvSpPr>
          <p:nvPr>
            <p:ph idx="1"/>
          </p:nvPr>
        </p:nvSpPr>
        <p:spPr>
          <a:xfrm>
            <a:off x="457202" y="1163263"/>
            <a:ext cx="11277598" cy="5293417"/>
          </a:xfrm>
        </p:spPr>
        <p:txBody>
          <a:bodyPr>
            <a:normAutofit fontScale="70000" lnSpcReduction="20000"/>
          </a:bodyPr>
          <a:lstStyle/>
          <a:p>
            <a:pPr marL="0" indent="0">
              <a:buNone/>
            </a:pPr>
            <a:r>
              <a:rPr lang="en-US" b="1" dirty="0"/>
              <a:t>Experiment preparation  </a:t>
            </a:r>
          </a:p>
          <a:p>
            <a:pPr>
              <a:buFont typeface="Wingdings" panose="05000000000000000000" pitchFamily="2" charset="2"/>
              <a:buChar char="q"/>
            </a:pPr>
            <a:r>
              <a:rPr lang="en-US" dirty="0"/>
              <a:t> Design experiment protocol</a:t>
            </a:r>
          </a:p>
          <a:p>
            <a:pPr>
              <a:buFont typeface="Wingdings" panose="05000000000000000000" pitchFamily="2" charset="2"/>
              <a:buChar char="q"/>
            </a:pPr>
            <a:r>
              <a:rPr lang="en-US" dirty="0"/>
              <a:t> Define additional liquid classes or hardware definitions if required</a:t>
            </a:r>
          </a:p>
          <a:p>
            <a:pPr>
              <a:buFont typeface="Wingdings" panose="05000000000000000000" pitchFamily="2" charset="2"/>
              <a:buChar char="q"/>
            </a:pPr>
            <a:r>
              <a:rPr lang="en-US" dirty="0"/>
              <a:t> Source appropriate reagents, pipette tips, devices, and plates </a:t>
            </a:r>
          </a:p>
          <a:p>
            <a:pPr>
              <a:buFont typeface="Wingdings" panose="05000000000000000000" pitchFamily="2" charset="2"/>
              <a:buChar char="q"/>
            </a:pPr>
            <a:r>
              <a:rPr lang="en-US" dirty="0"/>
              <a:t> Generate worklist</a:t>
            </a:r>
          </a:p>
          <a:p>
            <a:pPr>
              <a:buFont typeface="Wingdings" panose="05000000000000000000" pitchFamily="2" charset="2"/>
              <a:buChar char="q"/>
            </a:pPr>
            <a:r>
              <a:rPr lang="en-US" dirty="0"/>
              <a:t> Validate worklist in simulation mode </a:t>
            </a:r>
          </a:p>
          <a:p>
            <a:pPr marL="0" indent="0">
              <a:buNone/>
            </a:pPr>
            <a:r>
              <a:rPr lang="en-US" b="1" dirty="0"/>
              <a:t>Running the experiment </a:t>
            </a:r>
          </a:p>
          <a:p>
            <a:pPr>
              <a:buFont typeface="Wingdings" panose="05000000000000000000" pitchFamily="2" charset="2"/>
              <a:buChar char="q"/>
            </a:pPr>
            <a:r>
              <a:rPr lang="en-US" dirty="0"/>
              <a:t> Prepare instrument deck</a:t>
            </a:r>
          </a:p>
          <a:p>
            <a:pPr lvl="1">
              <a:buFont typeface="Wingdings" panose="05000000000000000000" pitchFamily="2" charset="2"/>
              <a:buChar char="q"/>
            </a:pPr>
            <a:r>
              <a:rPr lang="en-US" dirty="0"/>
              <a:t>Run daily maintenance  </a:t>
            </a:r>
          </a:p>
          <a:p>
            <a:pPr lvl="1">
              <a:buFont typeface="Wingdings" panose="05000000000000000000" pitchFamily="2" charset="2"/>
              <a:buChar char="q"/>
            </a:pPr>
            <a:r>
              <a:rPr lang="en-US" dirty="0"/>
              <a:t>Start refrigerated circulator if required</a:t>
            </a:r>
          </a:p>
          <a:p>
            <a:pPr lvl="1">
              <a:buFont typeface="Wingdings" panose="05000000000000000000" pitchFamily="2" charset="2"/>
              <a:buChar char="q"/>
            </a:pPr>
            <a:r>
              <a:rPr lang="en-US" dirty="0"/>
              <a:t>Clean the deck and load all reagent tips required </a:t>
            </a:r>
          </a:p>
          <a:p>
            <a:pPr>
              <a:buFont typeface="Wingdings" panose="05000000000000000000" pitchFamily="2" charset="2"/>
              <a:buChar char="q"/>
            </a:pPr>
            <a:r>
              <a:rPr lang="en-US" dirty="0"/>
              <a:t> Load reagents into plates in PCR hood and load plates onto deck</a:t>
            </a:r>
          </a:p>
          <a:p>
            <a:pPr>
              <a:buFont typeface="Wingdings" panose="05000000000000000000" pitchFamily="2" charset="2"/>
              <a:buChar char="q"/>
            </a:pPr>
            <a:r>
              <a:rPr lang="en-US" dirty="0"/>
              <a:t>Run worklist on Hamilton STAR</a:t>
            </a:r>
          </a:p>
          <a:p>
            <a:pPr>
              <a:buFont typeface="Wingdings" panose="05000000000000000000" pitchFamily="2" charset="2"/>
              <a:buChar char="q"/>
            </a:pPr>
            <a:r>
              <a:rPr lang="en-US" dirty="0"/>
              <a:t>Seal assay plate(s), vortex and spin down (or equivalent), and place into thermocycler</a:t>
            </a:r>
          </a:p>
          <a:p>
            <a:pPr marL="0" indent="0">
              <a:buNone/>
            </a:pPr>
            <a:r>
              <a:rPr lang="en-US" b="1" dirty="0"/>
              <a:t>Finalizing experiment</a:t>
            </a:r>
          </a:p>
          <a:p>
            <a:pPr>
              <a:buFont typeface="Wingdings" panose="05000000000000000000" pitchFamily="2" charset="2"/>
              <a:buChar char="q"/>
            </a:pPr>
            <a:r>
              <a:rPr lang="en-US" dirty="0"/>
              <a:t>Clean deck and dispose of materials appropriately</a:t>
            </a:r>
          </a:p>
          <a:p>
            <a:pPr>
              <a:buFont typeface="Wingdings" panose="05000000000000000000" pitchFamily="2" charset="2"/>
              <a:buChar char="q"/>
            </a:pPr>
            <a:r>
              <a:rPr lang="en-US" dirty="0"/>
              <a:t>Analyze data </a:t>
            </a:r>
          </a:p>
          <a:p>
            <a:pPr>
              <a:buFont typeface="Wingdings" panose="05000000000000000000" pitchFamily="2" charset="2"/>
              <a:buChar char="q"/>
            </a:pPr>
            <a:r>
              <a:rPr lang="en-US" dirty="0"/>
              <a:t>Repeat as needed</a:t>
            </a:r>
          </a:p>
          <a:p>
            <a:pPr marL="0" indent="0">
              <a:buNone/>
            </a:pPr>
            <a:endParaRPr lang="en-US" dirty="0"/>
          </a:p>
          <a:p>
            <a:pPr>
              <a:buFont typeface="Wingdings" panose="05000000000000000000" pitchFamily="2" charset="2"/>
              <a:buChar char="q"/>
            </a:pPr>
            <a:endParaRPr lang="en-US" dirty="0"/>
          </a:p>
        </p:txBody>
      </p:sp>
      <p:sp>
        <p:nvSpPr>
          <p:cNvPr id="3" name="Title 2">
            <a:extLst>
              <a:ext uri="{FF2B5EF4-FFF2-40B4-BE49-F238E27FC236}">
                <a16:creationId xmlns:a16="http://schemas.microsoft.com/office/drawing/2014/main" id="{41F2EC6E-301A-71A9-20DB-42E6DF9C02A3}"/>
              </a:ext>
            </a:extLst>
          </p:cNvPr>
          <p:cNvSpPr>
            <a:spLocks noGrp="1"/>
          </p:cNvSpPr>
          <p:nvPr>
            <p:ph type="title"/>
          </p:nvPr>
        </p:nvSpPr>
        <p:spPr/>
        <p:txBody>
          <a:bodyPr/>
          <a:lstStyle/>
          <a:p>
            <a:r>
              <a:rPr lang="en-US" dirty="0"/>
              <a:t>DROP Experiment Checklist: NAAT</a:t>
            </a:r>
            <a:endParaRPr lang="en-US" dirty="0">
              <a:highlight>
                <a:srgbClr val="FFFF00"/>
              </a:highlight>
            </a:endParaRPr>
          </a:p>
        </p:txBody>
      </p:sp>
      <p:sp>
        <p:nvSpPr>
          <p:cNvPr id="4" name="Footer Placeholder 3">
            <a:extLst>
              <a:ext uri="{FF2B5EF4-FFF2-40B4-BE49-F238E27FC236}">
                <a16:creationId xmlns:a16="http://schemas.microsoft.com/office/drawing/2014/main" id="{EEA8D115-6679-CB7C-DDB9-F6544BCE84C7}"/>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spTree>
    <p:extLst>
      <p:ext uri="{BB962C8B-B14F-4D97-AF65-F5344CB8AC3E}">
        <p14:creationId xmlns:p14="http://schemas.microsoft.com/office/powerpoint/2010/main" val="142990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drop workflow&#10;&#10;Description automatically generated">
            <a:extLst>
              <a:ext uri="{FF2B5EF4-FFF2-40B4-BE49-F238E27FC236}">
                <a16:creationId xmlns:a16="http://schemas.microsoft.com/office/drawing/2014/main" id="{46030F6C-F38F-BA2A-F5DA-FF3B2AE223A2}"/>
              </a:ext>
            </a:extLst>
          </p:cNvPr>
          <p:cNvPicPr>
            <a:picLocks noGrp="1" noChangeAspect="1"/>
          </p:cNvPicPr>
          <p:nvPr>
            <p:ph idx="1"/>
          </p:nvPr>
        </p:nvPicPr>
        <p:blipFill rotWithShape="1">
          <a:blip r:embed="rId2"/>
          <a:srcRect l="4064" r="5096"/>
          <a:stretch/>
        </p:blipFill>
        <p:spPr>
          <a:xfrm>
            <a:off x="392372" y="1450539"/>
            <a:ext cx="11407255" cy="3653723"/>
          </a:xfrm>
        </p:spPr>
      </p:pic>
      <p:sp>
        <p:nvSpPr>
          <p:cNvPr id="3" name="Title 2">
            <a:extLst>
              <a:ext uri="{FF2B5EF4-FFF2-40B4-BE49-F238E27FC236}">
                <a16:creationId xmlns:a16="http://schemas.microsoft.com/office/drawing/2014/main" id="{2D4DD298-B5AC-1DE7-C24D-7B2230E01FCA}"/>
              </a:ext>
            </a:extLst>
          </p:cNvPr>
          <p:cNvSpPr>
            <a:spLocks noGrp="1"/>
          </p:cNvSpPr>
          <p:nvPr>
            <p:ph type="title"/>
          </p:nvPr>
        </p:nvSpPr>
        <p:spPr/>
        <p:txBody>
          <a:bodyPr/>
          <a:lstStyle/>
          <a:p>
            <a:r>
              <a:rPr lang="en-US"/>
              <a:t>High level protocol overview </a:t>
            </a:r>
          </a:p>
        </p:txBody>
      </p:sp>
      <p:sp>
        <p:nvSpPr>
          <p:cNvPr id="4" name="Footer Placeholder 3">
            <a:extLst>
              <a:ext uri="{FF2B5EF4-FFF2-40B4-BE49-F238E27FC236}">
                <a16:creationId xmlns:a16="http://schemas.microsoft.com/office/drawing/2014/main" id="{AEC30FE7-05E9-D133-F747-15A3EE5178A6}"/>
              </a:ext>
            </a:extLst>
          </p:cNvPr>
          <p:cNvSpPr>
            <a:spLocks noGrp="1"/>
          </p:cNvSpPr>
          <p:nvPr>
            <p:ph type="ftr" sz="quarter" idx="3"/>
          </p:nvPr>
        </p:nvSpPr>
        <p:spPr/>
        <p:txBody>
          <a:bodyPr/>
          <a:lstStyle/>
          <a:p>
            <a:r>
              <a:rPr lang="en-US"/>
              <a:t>© 2021, GH Labs</a:t>
            </a:r>
            <a:endParaRPr lang="en-US">
              <a:solidFill>
                <a:schemeClr val="tx1">
                  <a:lumMod val="75000"/>
                  <a:lumOff val="25000"/>
                </a:schemeClr>
              </a:solidFill>
            </a:endParaRPr>
          </a:p>
        </p:txBody>
      </p:sp>
    </p:spTree>
    <p:extLst>
      <p:ext uri="{BB962C8B-B14F-4D97-AF65-F5344CB8AC3E}">
        <p14:creationId xmlns:p14="http://schemas.microsoft.com/office/powerpoint/2010/main" val="242052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FEDB07-7CB0-4489-9747-5C0CDA16ED98}"/>
              </a:ext>
            </a:extLst>
          </p:cNvPr>
          <p:cNvSpPr>
            <a:spLocks noGrp="1"/>
          </p:cNvSpPr>
          <p:nvPr>
            <p:ph type="title"/>
          </p:nvPr>
        </p:nvSpPr>
        <p:spPr/>
        <p:txBody>
          <a:bodyPr/>
          <a:lstStyle/>
          <a:p>
            <a:r>
              <a:rPr lang="en-US"/>
              <a:t>Detailed workflow – LFA experiments </a:t>
            </a:r>
          </a:p>
        </p:txBody>
      </p:sp>
      <p:sp>
        <p:nvSpPr>
          <p:cNvPr id="2" name="Footer Placeholder 1">
            <a:extLst>
              <a:ext uri="{FF2B5EF4-FFF2-40B4-BE49-F238E27FC236}">
                <a16:creationId xmlns:a16="http://schemas.microsoft.com/office/drawing/2014/main" id="{33F03EE6-D0E6-4061-925B-B711C67F37C2}"/>
              </a:ext>
            </a:extLst>
          </p:cNvPr>
          <p:cNvSpPr>
            <a:spLocks noGrp="1"/>
          </p:cNvSpPr>
          <p:nvPr>
            <p:ph type="ftr" sz="quarter" idx="10"/>
          </p:nvPr>
        </p:nvSpPr>
        <p:spPr>
          <a:xfrm>
            <a:off x="4039681" y="6493748"/>
            <a:ext cx="4114800" cy="22671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B2205"/>
                </a:solidFill>
                <a:effectLst/>
                <a:uLnTx/>
                <a:uFillTx/>
                <a:latin typeface="Arial"/>
                <a:ea typeface="+mn-ea"/>
                <a:cs typeface="+mn-cs"/>
              </a:rPr>
              <a:t>© 2023 Global Health Labs, Inc</a:t>
            </a:r>
            <a:endParaRPr kumimoji="0" lang="en-US" sz="1000" b="0" i="0" u="none" strike="noStrike" kern="1200" cap="none" spc="0" normalizeH="0" baseline="0" noProof="0">
              <a:ln>
                <a:noFill/>
              </a:ln>
              <a:solidFill>
                <a:srgbClr val="2B2205">
                  <a:lumMod val="75000"/>
                  <a:lumOff val="25000"/>
                </a:srgbClr>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7CDF386E-437E-F25F-AAEC-DF7C697F9E3C}"/>
              </a:ext>
            </a:extLst>
          </p:cNvPr>
          <p:cNvSpPr/>
          <p:nvPr/>
        </p:nvSpPr>
        <p:spPr>
          <a:xfrm>
            <a:off x="2927083" y="1927812"/>
            <a:ext cx="1225420" cy="113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DCC0770E-860A-085C-5B0C-653A94B92FCB}"/>
              </a:ext>
            </a:extLst>
          </p:cNvPr>
          <p:cNvSpPr/>
          <p:nvPr/>
        </p:nvSpPr>
        <p:spPr>
          <a:xfrm>
            <a:off x="329868" y="1927812"/>
            <a:ext cx="1225420" cy="113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8" name="Graphic 37" descr="Scientist female with solid fill">
            <a:extLst>
              <a:ext uri="{FF2B5EF4-FFF2-40B4-BE49-F238E27FC236}">
                <a16:creationId xmlns:a16="http://schemas.microsoft.com/office/drawing/2014/main" id="{B884F542-89F5-E23C-E84C-DF89759D2C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5378" y="2018191"/>
            <a:ext cx="914400" cy="914400"/>
          </a:xfrm>
          <a:prstGeom prst="rect">
            <a:avLst/>
          </a:prstGeom>
        </p:spPr>
      </p:pic>
      <p:sp>
        <p:nvSpPr>
          <p:cNvPr id="39" name="Rectangle 38">
            <a:extLst>
              <a:ext uri="{FF2B5EF4-FFF2-40B4-BE49-F238E27FC236}">
                <a16:creationId xmlns:a16="http://schemas.microsoft.com/office/drawing/2014/main" id="{E9503C3D-93A9-D5B3-B5BE-34FAE5803145}"/>
              </a:ext>
            </a:extLst>
          </p:cNvPr>
          <p:cNvSpPr/>
          <p:nvPr/>
        </p:nvSpPr>
        <p:spPr>
          <a:xfrm>
            <a:off x="5473105" y="1943919"/>
            <a:ext cx="1225420" cy="113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0" name="Graphic 39" descr="Robot with solid fill">
            <a:extLst>
              <a:ext uri="{FF2B5EF4-FFF2-40B4-BE49-F238E27FC236}">
                <a16:creationId xmlns:a16="http://schemas.microsoft.com/office/drawing/2014/main" id="{92EA15A3-EC8E-4D2D-C901-9711081118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28615" y="2055886"/>
            <a:ext cx="914400" cy="914400"/>
          </a:xfrm>
          <a:prstGeom prst="rect">
            <a:avLst/>
          </a:prstGeom>
        </p:spPr>
      </p:pic>
      <p:sp>
        <p:nvSpPr>
          <p:cNvPr id="41" name="Rectangle 40">
            <a:extLst>
              <a:ext uri="{FF2B5EF4-FFF2-40B4-BE49-F238E27FC236}">
                <a16:creationId xmlns:a16="http://schemas.microsoft.com/office/drawing/2014/main" id="{ACE981E7-8655-D63C-B056-DCBC3C6B3588}"/>
              </a:ext>
            </a:extLst>
          </p:cNvPr>
          <p:cNvSpPr/>
          <p:nvPr/>
        </p:nvSpPr>
        <p:spPr>
          <a:xfrm>
            <a:off x="7943344" y="1943919"/>
            <a:ext cx="1225420" cy="113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2" name="Graphic 41" descr="Camera with solid fill">
            <a:extLst>
              <a:ext uri="{FF2B5EF4-FFF2-40B4-BE49-F238E27FC236}">
                <a16:creationId xmlns:a16="http://schemas.microsoft.com/office/drawing/2014/main" id="{BA481D20-9A74-59E9-55EE-02EFC31F7C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8854" y="2055886"/>
            <a:ext cx="914400" cy="914400"/>
          </a:xfrm>
          <a:prstGeom prst="rect">
            <a:avLst/>
          </a:prstGeom>
        </p:spPr>
      </p:pic>
      <p:grpSp>
        <p:nvGrpSpPr>
          <p:cNvPr id="43" name="Group 42">
            <a:extLst>
              <a:ext uri="{FF2B5EF4-FFF2-40B4-BE49-F238E27FC236}">
                <a16:creationId xmlns:a16="http://schemas.microsoft.com/office/drawing/2014/main" id="{7E7E1F6F-33A3-9D98-0327-740733A5557D}"/>
              </a:ext>
            </a:extLst>
          </p:cNvPr>
          <p:cNvGrpSpPr/>
          <p:nvPr/>
        </p:nvGrpSpPr>
        <p:grpSpPr>
          <a:xfrm>
            <a:off x="3082593" y="2033925"/>
            <a:ext cx="914400" cy="914400"/>
            <a:chOff x="4966998" y="2096233"/>
            <a:chExt cx="914400" cy="914400"/>
          </a:xfrm>
        </p:grpSpPr>
        <p:sp>
          <p:nvSpPr>
            <p:cNvPr id="44" name="Rectangle: Rounded Corners 43">
              <a:extLst>
                <a:ext uri="{FF2B5EF4-FFF2-40B4-BE49-F238E27FC236}">
                  <a16:creationId xmlns:a16="http://schemas.microsoft.com/office/drawing/2014/main" id="{0AC32DC1-B7BE-E61A-A698-152C96ED21F1}"/>
                </a:ext>
              </a:extLst>
            </p:cNvPr>
            <p:cNvSpPr/>
            <p:nvPr/>
          </p:nvSpPr>
          <p:spPr>
            <a:xfrm>
              <a:off x="5094513" y="2279963"/>
              <a:ext cx="659365" cy="41676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 name="Graphic 44" descr="Monitor outline">
              <a:extLst>
                <a:ext uri="{FF2B5EF4-FFF2-40B4-BE49-F238E27FC236}">
                  <a16:creationId xmlns:a16="http://schemas.microsoft.com/office/drawing/2014/main" id="{890965AE-F7D9-BFAC-B709-149B2C25BB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6998" y="2096233"/>
              <a:ext cx="914400" cy="914400"/>
            </a:xfrm>
            <a:prstGeom prst="rect">
              <a:avLst/>
            </a:prstGeom>
          </p:spPr>
        </p:pic>
      </p:grpSp>
      <p:cxnSp>
        <p:nvCxnSpPr>
          <p:cNvPr id="46" name="Straight Arrow Connector 45">
            <a:extLst>
              <a:ext uri="{FF2B5EF4-FFF2-40B4-BE49-F238E27FC236}">
                <a16:creationId xmlns:a16="http://schemas.microsoft.com/office/drawing/2014/main" id="{2F0F11AE-A063-21CC-C1C2-C383380A7758}"/>
              </a:ext>
            </a:extLst>
          </p:cNvPr>
          <p:cNvCxnSpPr>
            <a:cxnSpLocks/>
          </p:cNvCxnSpPr>
          <p:nvPr/>
        </p:nvCxnSpPr>
        <p:spPr>
          <a:xfrm flipV="1">
            <a:off x="1607157" y="2482354"/>
            <a:ext cx="1237861" cy="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C037BC8-3B2D-98D7-7877-334A62C30B92}"/>
              </a:ext>
            </a:extLst>
          </p:cNvPr>
          <p:cNvSpPr txBox="1"/>
          <p:nvPr/>
        </p:nvSpPr>
        <p:spPr>
          <a:xfrm>
            <a:off x="1558644" y="2208487"/>
            <a:ext cx="131478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B2205"/>
                </a:solidFill>
                <a:effectLst/>
                <a:uLnTx/>
                <a:uFillTx/>
                <a:latin typeface="Arial"/>
                <a:ea typeface="+mn-ea"/>
                <a:cs typeface="+mn-cs"/>
              </a:rPr>
              <a:t>Experimental plan</a:t>
            </a:r>
          </a:p>
        </p:txBody>
      </p:sp>
      <p:sp>
        <p:nvSpPr>
          <p:cNvPr id="48" name="TextBox 47">
            <a:extLst>
              <a:ext uri="{FF2B5EF4-FFF2-40B4-BE49-F238E27FC236}">
                <a16:creationId xmlns:a16="http://schemas.microsoft.com/office/drawing/2014/main" id="{B332BFEE-4DDB-D791-A664-D8ADA1D5DEE4}"/>
              </a:ext>
            </a:extLst>
          </p:cNvPr>
          <p:cNvSpPr txBox="1"/>
          <p:nvPr/>
        </p:nvSpPr>
        <p:spPr>
          <a:xfrm>
            <a:off x="2791824" y="3139496"/>
            <a:ext cx="172899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2B2205"/>
                </a:solidFill>
                <a:effectLst/>
                <a:uLnTx/>
                <a:uFillTx/>
                <a:latin typeface="Arial"/>
                <a:ea typeface="+mn-ea"/>
                <a:cs typeface="+mn-cs"/>
              </a:rPr>
              <a:t>LFA Software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2B2205"/>
              </a:solidFill>
              <a:effectLst/>
              <a:uLnTx/>
              <a:uFillTx/>
              <a:latin typeface="Arial"/>
              <a:ea typeface="+mn-ea"/>
              <a:cs typeface="+mn-cs"/>
            </a:endParaRPr>
          </a:p>
        </p:txBody>
      </p:sp>
      <p:cxnSp>
        <p:nvCxnSpPr>
          <p:cNvPr id="49" name="Straight Arrow Connector 48">
            <a:extLst>
              <a:ext uri="{FF2B5EF4-FFF2-40B4-BE49-F238E27FC236}">
                <a16:creationId xmlns:a16="http://schemas.microsoft.com/office/drawing/2014/main" id="{930DFBB8-53EE-2D6C-D3E6-016294B68EF5}"/>
              </a:ext>
            </a:extLst>
          </p:cNvPr>
          <p:cNvCxnSpPr>
            <a:cxnSpLocks/>
          </p:cNvCxnSpPr>
          <p:nvPr/>
        </p:nvCxnSpPr>
        <p:spPr>
          <a:xfrm>
            <a:off x="4191798" y="2478868"/>
            <a:ext cx="12420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48BDA98-7735-90BE-B4AD-9F36360396A7}"/>
              </a:ext>
            </a:extLst>
          </p:cNvPr>
          <p:cNvSpPr txBox="1"/>
          <p:nvPr/>
        </p:nvSpPr>
        <p:spPr>
          <a:xfrm>
            <a:off x="4133434" y="1838992"/>
            <a:ext cx="131695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csv worklist file to feed into Hamilton method + supporting documentation (csv)</a:t>
            </a:r>
          </a:p>
        </p:txBody>
      </p:sp>
      <p:sp>
        <p:nvSpPr>
          <p:cNvPr id="52" name="TextBox 51">
            <a:extLst>
              <a:ext uri="{FF2B5EF4-FFF2-40B4-BE49-F238E27FC236}">
                <a16:creationId xmlns:a16="http://schemas.microsoft.com/office/drawing/2014/main" id="{55AAF769-0A39-BB35-D2D4-35DB7FDC44FF}"/>
              </a:ext>
            </a:extLst>
          </p:cNvPr>
          <p:cNvSpPr txBox="1"/>
          <p:nvPr/>
        </p:nvSpPr>
        <p:spPr>
          <a:xfrm>
            <a:off x="650329" y="1620035"/>
            <a:ext cx="5629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Plan</a:t>
            </a:r>
          </a:p>
        </p:txBody>
      </p:sp>
      <p:sp>
        <p:nvSpPr>
          <p:cNvPr id="61" name="TextBox 60">
            <a:extLst>
              <a:ext uri="{FF2B5EF4-FFF2-40B4-BE49-F238E27FC236}">
                <a16:creationId xmlns:a16="http://schemas.microsoft.com/office/drawing/2014/main" id="{2043E4C8-70C4-1084-663C-56FC8E136F0B}"/>
              </a:ext>
            </a:extLst>
          </p:cNvPr>
          <p:cNvSpPr txBox="1"/>
          <p:nvPr/>
        </p:nvSpPr>
        <p:spPr>
          <a:xfrm>
            <a:off x="6667389" y="1860237"/>
            <a:ext cx="13629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LFA(s) imaged on deck and images saved on desktop attached to Hamilton</a:t>
            </a:r>
          </a:p>
        </p:txBody>
      </p:sp>
      <p:cxnSp>
        <p:nvCxnSpPr>
          <p:cNvPr id="62" name="Straight Arrow Connector 61">
            <a:extLst>
              <a:ext uri="{FF2B5EF4-FFF2-40B4-BE49-F238E27FC236}">
                <a16:creationId xmlns:a16="http://schemas.microsoft.com/office/drawing/2014/main" id="{FE2546C8-37C6-0B3C-6C40-E09124A5A728}"/>
              </a:ext>
            </a:extLst>
          </p:cNvPr>
          <p:cNvCxnSpPr>
            <a:cxnSpLocks/>
          </p:cNvCxnSpPr>
          <p:nvPr/>
        </p:nvCxnSpPr>
        <p:spPr>
          <a:xfrm>
            <a:off x="6763850" y="2513086"/>
            <a:ext cx="11141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36B14D-5B37-0999-79D4-3CF25FC31455}"/>
              </a:ext>
            </a:extLst>
          </p:cNvPr>
          <p:cNvSpPr txBox="1"/>
          <p:nvPr/>
        </p:nvSpPr>
        <p:spPr>
          <a:xfrm>
            <a:off x="5360760" y="3142295"/>
            <a:ext cx="174721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2B2205"/>
                </a:solidFill>
                <a:effectLst/>
                <a:uLnTx/>
                <a:uFillTx/>
                <a:latin typeface="Arial"/>
                <a:ea typeface="+mn-ea"/>
                <a:cs typeface="+mn-cs"/>
              </a:rPr>
              <a:t>Hamilton Method: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2B2205"/>
                </a:solidFill>
                <a:effectLst/>
                <a:uLnTx/>
                <a:uFillTx/>
                <a:latin typeface="Arial"/>
                <a:ea typeface="+mn-ea"/>
                <a:cs typeface="+mn-cs"/>
              </a:rPr>
              <a:t>.med with associated .lay file (input is csv)</a:t>
            </a:r>
          </a:p>
        </p:txBody>
      </p:sp>
      <p:sp>
        <p:nvSpPr>
          <p:cNvPr id="78" name="TextBox 77">
            <a:extLst>
              <a:ext uri="{FF2B5EF4-FFF2-40B4-BE49-F238E27FC236}">
                <a16:creationId xmlns:a16="http://schemas.microsoft.com/office/drawing/2014/main" id="{B8C94FE1-9C3D-1457-9235-C4F4C391EB9C}"/>
              </a:ext>
            </a:extLst>
          </p:cNvPr>
          <p:cNvSpPr txBox="1"/>
          <p:nvPr/>
        </p:nvSpPr>
        <p:spPr>
          <a:xfrm>
            <a:off x="7706843" y="3120744"/>
            <a:ext cx="172899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B2205"/>
                </a:solidFill>
                <a:effectLst/>
                <a:uLnTx/>
                <a:uFillTx/>
                <a:latin typeface="Arial"/>
                <a:ea typeface="+mn-ea"/>
                <a:cs typeface="+mn-cs"/>
              </a:rPr>
              <a:t>Raw images: </a:t>
            </a:r>
            <a:r>
              <a:rPr kumimoji="0" lang="en-US" sz="900" b="0" i="0" u="none" strike="noStrike" kern="1200" cap="none" spc="0" normalizeH="0" baseline="0" noProof="0" err="1">
                <a:ln>
                  <a:noFill/>
                </a:ln>
                <a:solidFill>
                  <a:srgbClr val="2B2205"/>
                </a:solidFill>
                <a:effectLst/>
                <a:uLnTx/>
                <a:uFillTx/>
                <a:latin typeface="Arial"/>
                <a:ea typeface="+mn-ea"/>
                <a:cs typeface="+mn-cs"/>
              </a:rPr>
              <a:t>png</a:t>
            </a:r>
            <a:r>
              <a:rPr kumimoji="0" lang="en-US" sz="900" b="0" i="0" u="none" strike="noStrike" kern="1200" cap="none" spc="0" normalizeH="0" baseline="0" noProof="0">
                <a:ln>
                  <a:noFill/>
                </a:ln>
                <a:solidFill>
                  <a:srgbClr val="2B2205"/>
                </a:solidFill>
                <a:effectLst/>
                <a:uLnTx/>
                <a:uFillTx/>
                <a:latin typeface="Arial"/>
                <a:ea typeface="+mn-ea"/>
                <a:cs typeface="+mn-cs"/>
              </a:rPr>
              <a:t>, one per LFA per timepoint imaged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Multiple timepoints possible, depending on experiment</a:t>
            </a:r>
          </a:p>
        </p:txBody>
      </p:sp>
      <p:sp>
        <p:nvSpPr>
          <p:cNvPr id="79" name="TextBox 78">
            <a:extLst>
              <a:ext uri="{FF2B5EF4-FFF2-40B4-BE49-F238E27FC236}">
                <a16:creationId xmlns:a16="http://schemas.microsoft.com/office/drawing/2014/main" id="{6D109B96-655F-F8B5-DC91-E0E4EBFAF751}"/>
              </a:ext>
            </a:extLst>
          </p:cNvPr>
          <p:cNvSpPr txBox="1"/>
          <p:nvPr/>
        </p:nvSpPr>
        <p:spPr>
          <a:xfrm>
            <a:off x="9897481" y="3101823"/>
            <a:ext cx="2188326" cy="1769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B2205"/>
                </a:solidFill>
                <a:effectLst/>
                <a:uLnTx/>
                <a:uFillTx/>
                <a:latin typeface="Arial"/>
                <a:ea typeface="+mn-ea"/>
                <a:cs typeface="+mn-cs"/>
              </a:rPr>
              <a:t>Data processing software: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Outputs (per input csv file, can batch as many as needed):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Combined csv file for all images in folders analyzed</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Columns = parameters (filename, signal/test line, group, and </a:t>
            </a:r>
            <a:r>
              <a:rPr kumimoji="0" lang="en-US" sz="900" b="0" i="0" u="none" strike="noStrike" kern="1200" cap="none" spc="0" normalizeH="0" baseline="0" noProof="0" err="1">
                <a:ln>
                  <a:noFill/>
                </a:ln>
                <a:solidFill>
                  <a:srgbClr val="2B2205"/>
                </a:solidFill>
                <a:effectLst/>
                <a:uLnTx/>
                <a:uFillTx/>
                <a:latin typeface="Arial"/>
                <a:ea typeface="+mn-ea"/>
                <a:cs typeface="+mn-cs"/>
              </a:rPr>
              <a:t>guid</a:t>
            </a:r>
            <a:r>
              <a:rPr kumimoji="0" lang="en-US" sz="900" b="0" i="0" u="none" strike="noStrike" kern="1200" cap="none" spc="0" normalizeH="0" baseline="0" noProof="0">
                <a:ln>
                  <a:noFill/>
                </a:ln>
                <a:solidFill>
                  <a:srgbClr val="2B2205"/>
                </a:solidFill>
                <a:effectLst/>
                <a:uLnTx/>
                <a:uFillTx/>
                <a:latin typeface="Arial"/>
                <a:ea typeface="+mn-ea"/>
                <a:cs typeface="+mn-cs"/>
              </a:rPr>
              <a: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Rows = LFAs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PDF with signal curves and images of strips (including ROI cropping)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B2205"/>
                </a:solidFill>
                <a:effectLst/>
                <a:uLnTx/>
                <a:uFillTx/>
                <a:latin typeface="Arial"/>
                <a:ea typeface="+mn-ea"/>
                <a:cs typeface="+mn-cs"/>
              </a:rPr>
              <a:t> </a:t>
            </a:r>
          </a:p>
        </p:txBody>
      </p:sp>
      <p:sp>
        <p:nvSpPr>
          <p:cNvPr id="80" name="Rectangle 79">
            <a:extLst>
              <a:ext uri="{FF2B5EF4-FFF2-40B4-BE49-F238E27FC236}">
                <a16:creationId xmlns:a16="http://schemas.microsoft.com/office/drawing/2014/main" id="{05336E6D-4104-4C40-9BCE-AFE28C32BC32}"/>
              </a:ext>
            </a:extLst>
          </p:cNvPr>
          <p:cNvSpPr/>
          <p:nvPr/>
        </p:nvSpPr>
        <p:spPr>
          <a:xfrm>
            <a:off x="10231958" y="1943919"/>
            <a:ext cx="1225420" cy="11383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81" name="Group 80">
            <a:extLst>
              <a:ext uri="{FF2B5EF4-FFF2-40B4-BE49-F238E27FC236}">
                <a16:creationId xmlns:a16="http://schemas.microsoft.com/office/drawing/2014/main" id="{BDDA1C8F-1C0A-69A0-B512-28870D70C40A}"/>
              </a:ext>
            </a:extLst>
          </p:cNvPr>
          <p:cNvGrpSpPr/>
          <p:nvPr/>
        </p:nvGrpSpPr>
        <p:grpSpPr>
          <a:xfrm>
            <a:off x="10387468" y="2050032"/>
            <a:ext cx="914400" cy="914400"/>
            <a:chOff x="4966998" y="2096233"/>
            <a:chExt cx="914400" cy="914400"/>
          </a:xfrm>
        </p:grpSpPr>
        <p:sp>
          <p:nvSpPr>
            <p:cNvPr id="82" name="Rectangle: Rounded Corners 81">
              <a:extLst>
                <a:ext uri="{FF2B5EF4-FFF2-40B4-BE49-F238E27FC236}">
                  <a16:creationId xmlns:a16="http://schemas.microsoft.com/office/drawing/2014/main" id="{16AD6CAB-8445-076E-FEC1-448EFFC2BD0D}"/>
                </a:ext>
              </a:extLst>
            </p:cNvPr>
            <p:cNvSpPr/>
            <p:nvPr/>
          </p:nvSpPr>
          <p:spPr>
            <a:xfrm>
              <a:off x="5094513" y="2279963"/>
              <a:ext cx="659365" cy="41676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83" name="Graphic 82" descr="Monitor outline">
              <a:extLst>
                <a:ext uri="{FF2B5EF4-FFF2-40B4-BE49-F238E27FC236}">
                  <a16:creationId xmlns:a16="http://schemas.microsoft.com/office/drawing/2014/main" id="{5FCFEAB5-3888-9796-0B9B-4F0FA9476E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6998" y="2096233"/>
              <a:ext cx="914400" cy="914400"/>
            </a:xfrm>
            <a:prstGeom prst="rect">
              <a:avLst/>
            </a:prstGeom>
          </p:spPr>
        </p:pic>
      </p:grpSp>
      <p:cxnSp>
        <p:nvCxnSpPr>
          <p:cNvPr id="84" name="Straight Arrow Connector 83">
            <a:extLst>
              <a:ext uri="{FF2B5EF4-FFF2-40B4-BE49-F238E27FC236}">
                <a16:creationId xmlns:a16="http://schemas.microsoft.com/office/drawing/2014/main" id="{2EA09F8D-16E3-8384-35A7-5A67A00A53FC}"/>
              </a:ext>
            </a:extLst>
          </p:cNvPr>
          <p:cNvCxnSpPr>
            <a:cxnSpLocks/>
          </p:cNvCxnSpPr>
          <p:nvPr/>
        </p:nvCxnSpPr>
        <p:spPr>
          <a:xfrm>
            <a:off x="9251126" y="2472361"/>
            <a:ext cx="921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587449D-3F8F-FF67-DDE6-D4A2EA6C7641}"/>
              </a:ext>
            </a:extLst>
          </p:cNvPr>
          <p:cNvSpPr txBox="1"/>
          <p:nvPr/>
        </p:nvSpPr>
        <p:spPr>
          <a:xfrm>
            <a:off x="9222791" y="2093245"/>
            <a:ext cx="9295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Folder(s) with </a:t>
            </a:r>
            <a:r>
              <a:rPr kumimoji="0" lang="en-US" sz="900" b="0" i="0" u="none" strike="noStrike" kern="1200" cap="none" spc="0" normalizeH="0" baseline="0" noProof="0" err="1">
                <a:ln>
                  <a:noFill/>
                </a:ln>
                <a:solidFill>
                  <a:srgbClr val="2B2205"/>
                </a:solidFill>
                <a:effectLst/>
                <a:uLnTx/>
                <a:uFillTx/>
                <a:latin typeface="Arial"/>
                <a:ea typeface="+mn-ea"/>
                <a:cs typeface="+mn-cs"/>
              </a:rPr>
              <a:t>png</a:t>
            </a:r>
            <a:r>
              <a:rPr kumimoji="0" lang="en-US" sz="900" b="0" i="0" u="none" strike="noStrike" kern="1200" cap="none" spc="0" normalizeH="0" baseline="0" noProof="0">
                <a:ln>
                  <a:noFill/>
                </a:ln>
                <a:solidFill>
                  <a:srgbClr val="2B2205"/>
                </a:solidFill>
                <a:effectLst/>
                <a:uLnTx/>
                <a:uFillTx/>
                <a:latin typeface="Arial"/>
                <a:ea typeface="+mn-ea"/>
                <a:cs typeface="+mn-cs"/>
              </a:rPr>
              <a:t> file(s)</a:t>
            </a:r>
          </a:p>
        </p:txBody>
      </p:sp>
      <p:cxnSp>
        <p:nvCxnSpPr>
          <p:cNvPr id="86" name="Straight Arrow Connector 85">
            <a:extLst>
              <a:ext uri="{FF2B5EF4-FFF2-40B4-BE49-F238E27FC236}">
                <a16:creationId xmlns:a16="http://schemas.microsoft.com/office/drawing/2014/main" id="{3F22BC25-72D1-C351-AD29-2BFF995C189B}"/>
              </a:ext>
            </a:extLst>
          </p:cNvPr>
          <p:cNvCxnSpPr>
            <a:cxnSpLocks/>
          </p:cNvCxnSpPr>
          <p:nvPr/>
        </p:nvCxnSpPr>
        <p:spPr>
          <a:xfrm>
            <a:off x="2014470" y="2513086"/>
            <a:ext cx="0" cy="3210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7B5FBD5-D444-1363-ADC6-08882994112B}"/>
              </a:ext>
            </a:extLst>
          </p:cNvPr>
          <p:cNvCxnSpPr>
            <a:cxnSpLocks/>
          </p:cNvCxnSpPr>
          <p:nvPr/>
        </p:nvCxnSpPr>
        <p:spPr>
          <a:xfrm>
            <a:off x="4750508" y="2526556"/>
            <a:ext cx="0" cy="3210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C74D817-13E7-4B3A-E5BD-F422ECFE6ACE}"/>
              </a:ext>
            </a:extLst>
          </p:cNvPr>
          <p:cNvCxnSpPr>
            <a:cxnSpLocks/>
          </p:cNvCxnSpPr>
          <p:nvPr/>
        </p:nvCxnSpPr>
        <p:spPr>
          <a:xfrm>
            <a:off x="8533457" y="3767075"/>
            <a:ext cx="0" cy="1956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DC5D02F-0A05-8BC0-39A0-BCE30E1DE81D}"/>
              </a:ext>
            </a:extLst>
          </p:cNvPr>
          <p:cNvCxnSpPr>
            <a:cxnSpLocks/>
          </p:cNvCxnSpPr>
          <p:nvPr/>
        </p:nvCxnSpPr>
        <p:spPr>
          <a:xfrm>
            <a:off x="10887881" y="4690188"/>
            <a:ext cx="0" cy="103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2ECBBC4-C43B-C027-2F5B-B7AFC12F7DED}"/>
              </a:ext>
            </a:extLst>
          </p:cNvPr>
          <p:cNvSpPr txBox="1"/>
          <p:nvPr/>
        </p:nvSpPr>
        <p:spPr>
          <a:xfrm>
            <a:off x="1307754" y="5742969"/>
            <a:ext cx="10427046" cy="584775"/>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2B2205"/>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2B2205"/>
                </a:solidFill>
                <a:effectLst/>
                <a:uLnTx/>
                <a:uFillTx/>
                <a:latin typeface="Arial"/>
                <a:ea typeface="+mn-ea"/>
                <a:cs typeface="+mn-cs"/>
              </a:rPr>
              <a:t>Information to be stored in 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2B2205"/>
              </a:solidFill>
              <a:effectLst/>
              <a:uLnTx/>
              <a:uFillTx/>
              <a:latin typeface="Arial"/>
              <a:ea typeface="+mn-ea"/>
              <a:cs typeface="+mn-cs"/>
            </a:endParaRPr>
          </a:p>
        </p:txBody>
      </p:sp>
      <p:sp>
        <p:nvSpPr>
          <p:cNvPr id="91" name="TextBox 90">
            <a:extLst>
              <a:ext uri="{FF2B5EF4-FFF2-40B4-BE49-F238E27FC236}">
                <a16:creationId xmlns:a16="http://schemas.microsoft.com/office/drawing/2014/main" id="{9C883E39-E8BC-3862-E349-6F7C2B115F94}"/>
              </a:ext>
            </a:extLst>
          </p:cNvPr>
          <p:cNvSpPr txBox="1"/>
          <p:nvPr/>
        </p:nvSpPr>
        <p:spPr>
          <a:xfrm>
            <a:off x="10877254" y="4975289"/>
            <a:ext cx="99734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Analyzed data</a:t>
            </a:r>
          </a:p>
        </p:txBody>
      </p:sp>
      <p:sp>
        <p:nvSpPr>
          <p:cNvPr id="92" name="TextBox 91">
            <a:extLst>
              <a:ext uri="{FF2B5EF4-FFF2-40B4-BE49-F238E27FC236}">
                <a16:creationId xmlns:a16="http://schemas.microsoft.com/office/drawing/2014/main" id="{1DDD1342-51DF-EE65-9874-0666456FCBD6}"/>
              </a:ext>
            </a:extLst>
          </p:cNvPr>
          <p:cNvSpPr txBox="1"/>
          <p:nvPr/>
        </p:nvSpPr>
        <p:spPr>
          <a:xfrm>
            <a:off x="8525602" y="4975289"/>
            <a:ext cx="1907448"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Raw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Currently too large for database, set up alternative storage method</a:t>
            </a:r>
          </a:p>
        </p:txBody>
      </p:sp>
      <p:sp>
        <p:nvSpPr>
          <p:cNvPr id="93" name="TextBox 92">
            <a:extLst>
              <a:ext uri="{FF2B5EF4-FFF2-40B4-BE49-F238E27FC236}">
                <a16:creationId xmlns:a16="http://schemas.microsoft.com/office/drawing/2014/main" id="{BA11F42C-0C6E-BAEC-B278-D203F39E9600}"/>
              </a:ext>
            </a:extLst>
          </p:cNvPr>
          <p:cNvSpPr txBox="1"/>
          <p:nvPr/>
        </p:nvSpPr>
        <p:spPr>
          <a:xfrm>
            <a:off x="4739881" y="4988759"/>
            <a:ext cx="165064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Worklist(s) and associated supporting documents</a:t>
            </a:r>
          </a:p>
        </p:txBody>
      </p:sp>
      <p:sp>
        <p:nvSpPr>
          <p:cNvPr id="94" name="TextBox 93">
            <a:extLst>
              <a:ext uri="{FF2B5EF4-FFF2-40B4-BE49-F238E27FC236}">
                <a16:creationId xmlns:a16="http://schemas.microsoft.com/office/drawing/2014/main" id="{39750D18-06CC-6CE3-B383-494E523F19CF}"/>
              </a:ext>
            </a:extLst>
          </p:cNvPr>
          <p:cNvSpPr txBox="1"/>
          <p:nvPr/>
        </p:nvSpPr>
        <p:spPr>
          <a:xfrm>
            <a:off x="1996855" y="4965304"/>
            <a:ext cx="165064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Experimental plan</a:t>
            </a:r>
          </a:p>
        </p:txBody>
      </p:sp>
      <p:sp>
        <p:nvSpPr>
          <p:cNvPr id="99" name="Star: 5 Points 98">
            <a:extLst>
              <a:ext uri="{FF2B5EF4-FFF2-40B4-BE49-F238E27FC236}">
                <a16:creationId xmlns:a16="http://schemas.microsoft.com/office/drawing/2014/main" id="{5DB898A2-7311-93CE-C0D7-A5DEA89B1E12}"/>
              </a:ext>
            </a:extLst>
          </p:cNvPr>
          <p:cNvSpPr/>
          <p:nvPr/>
        </p:nvSpPr>
        <p:spPr>
          <a:xfrm>
            <a:off x="2612476" y="3101823"/>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0" name="Star: 5 Points 99">
            <a:extLst>
              <a:ext uri="{FF2B5EF4-FFF2-40B4-BE49-F238E27FC236}">
                <a16:creationId xmlns:a16="http://schemas.microsoft.com/office/drawing/2014/main" id="{2D3AD503-4E24-06EC-DF3B-4E0B5CA19511}"/>
              </a:ext>
            </a:extLst>
          </p:cNvPr>
          <p:cNvSpPr/>
          <p:nvPr/>
        </p:nvSpPr>
        <p:spPr>
          <a:xfrm>
            <a:off x="5180611" y="3125186"/>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1" name="Star: 5 Points 100">
            <a:extLst>
              <a:ext uri="{FF2B5EF4-FFF2-40B4-BE49-F238E27FC236}">
                <a16:creationId xmlns:a16="http://schemas.microsoft.com/office/drawing/2014/main" id="{F545FD8A-D174-6B7E-710E-07888AFBA7B9}"/>
              </a:ext>
            </a:extLst>
          </p:cNvPr>
          <p:cNvSpPr/>
          <p:nvPr/>
        </p:nvSpPr>
        <p:spPr>
          <a:xfrm>
            <a:off x="9732491" y="3066147"/>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2" name="Star: 5 Points 101">
            <a:extLst>
              <a:ext uri="{FF2B5EF4-FFF2-40B4-BE49-F238E27FC236}">
                <a16:creationId xmlns:a16="http://schemas.microsoft.com/office/drawing/2014/main" id="{6CB13340-38D7-B607-8B55-A7C54DE91220}"/>
              </a:ext>
            </a:extLst>
          </p:cNvPr>
          <p:cNvSpPr/>
          <p:nvPr/>
        </p:nvSpPr>
        <p:spPr>
          <a:xfrm>
            <a:off x="10257917" y="97115"/>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3" name="TextBox 102">
            <a:extLst>
              <a:ext uri="{FF2B5EF4-FFF2-40B4-BE49-F238E27FC236}">
                <a16:creationId xmlns:a16="http://schemas.microsoft.com/office/drawing/2014/main" id="{A2B55F21-8EB3-4F12-5181-03AB4C478F22}"/>
              </a:ext>
            </a:extLst>
          </p:cNvPr>
          <p:cNvSpPr txBox="1"/>
          <p:nvPr/>
        </p:nvSpPr>
        <p:spPr>
          <a:xfrm>
            <a:off x="10526562" y="130150"/>
            <a:ext cx="175713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Indicates existing software </a:t>
            </a:r>
          </a:p>
        </p:txBody>
      </p:sp>
      <p:sp>
        <p:nvSpPr>
          <p:cNvPr id="104" name="TextBox 103">
            <a:extLst>
              <a:ext uri="{FF2B5EF4-FFF2-40B4-BE49-F238E27FC236}">
                <a16:creationId xmlns:a16="http://schemas.microsoft.com/office/drawing/2014/main" id="{873BC29D-71F9-FC4D-C2B5-2217CEB0C3B8}"/>
              </a:ext>
            </a:extLst>
          </p:cNvPr>
          <p:cNvSpPr txBox="1"/>
          <p:nvPr/>
        </p:nvSpPr>
        <p:spPr>
          <a:xfrm>
            <a:off x="2848509" y="1623492"/>
            <a:ext cx="13965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Make exp files</a:t>
            </a:r>
          </a:p>
        </p:txBody>
      </p:sp>
      <p:sp>
        <p:nvSpPr>
          <p:cNvPr id="105" name="TextBox 104">
            <a:extLst>
              <a:ext uri="{FF2B5EF4-FFF2-40B4-BE49-F238E27FC236}">
                <a16:creationId xmlns:a16="http://schemas.microsoft.com/office/drawing/2014/main" id="{A578AC54-3821-2F6B-4C56-76563F07F8CC}"/>
              </a:ext>
            </a:extLst>
          </p:cNvPr>
          <p:cNvSpPr txBox="1"/>
          <p:nvPr/>
        </p:nvSpPr>
        <p:spPr>
          <a:xfrm>
            <a:off x="5625254" y="1615891"/>
            <a:ext cx="889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Run exp</a:t>
            </a:r>
          </a:p>
        </p:txBody>
      </p:sp>
      <p:sp>
        <p:nvSpPr>
          <p:cNvPr id="106" name="TextBox 105">
            <a:extLst>
              <a:ext uri="{FF2B5EF4-FFF2-40B4-BE49-F238E27FC236}">
                <a16:creationId xmlns:a16="http://schemas.microsoft.com/office/drawing/2014/main" id="{FC389799-D9DF-0EED-3CC4-B04A1F03DF01}"/>
              </a:ext>
            </a:extLst>
          </p:cNvPr>
          <p:cNvSpPr txBox="1"/>
          <p:nvPr/>
        </p:nvSpPr>
        <p:spPr>
          <a:xfrm>
            <a:off x="8083654" y="1625887"/>
            <a:ext cx="899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Get data</a:t>
            </a:r>
          </a:p>
        </p:txBody>
      </p:sp>
      <p:sp>
        <p:nvSpPr>
          <p:cNvPr id="107" name="TextBox 106">
            <a:extLst>
              <a:ext uri="{FF2B5EF4-FFF2-40B4-BE49-F238E27FC236}">
                <a16:creationId xmlns:a16="http://schemas.microsoft.com/office/drawing/2014/main" id="{DA5AEF4B-A887-A6C0-786F-1084DD831AEF}"/>
              </a:ext>
            </a:extLst>
          </p:cNvPr>
          <p:cNvSpPr txBox="1"/>
          <p:nvPr/>
        </p:nvSpPr>
        <p:spPr>
          <a:xfrm>
            <a:off x="10205708" y="1625886"/>
            <a:ext cx="12779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Analyze data</a:t>
            </a:r>
          </a:p>
        </p:txBody>
      </p:sp>
    </p:spTree>
    <p:extLst>
      <p:ext uri="{BB962C8B-B14F-4D97-AF65-F5344CB8AC3E}">
        <p14:creationId xmlns:p14="http://schemas.microsoft.com/office/powerpoint/2010/main" val="142465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DEBF57D-A223-E93F-A125-D057429E37D3}"/>
              </a:ext>
            </a:extLst>
          </p:cNvPr>
          <p:cNvSpPr/>
          <p:nvPr/>
        </p:nvSpPr>
        <p:spPr>
          <a:xfrm>
            <a:off x="2544576" y="1975525"/>
            <a:ext cx="1225420" cy="1138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51FD3833-5387-99E7-105B-771E0B13174E}"/>
              </a:ext>
            </a:extLst>
          </p:cNvPr>
          <p:cNvSpPr/>
          <p:nvPr/>
        </p:nvSpPr>
        <p:spPr>
          <a:xfrm>
            <a:off x="317427" y="1981674"/>
            <a:ext cx="1225420" cy="1138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itle 2">
            <a:extLst>
              <a:ext uri="{FF2B5EF4-FFF2-40B4-BE49-F238E27FC236}">
                <a16:creationId xmlns:a16="http://schemas.microsoft.com/office/drawing/2014/main" id="{D3FEDB07-7CB0-4489-9747-5C0CDA16ED98}"/>
              </a:ext>
            </a:extLst>
          </p:cNvPr>
          <p:cNvSpPr>
            <a:spLocks noGrp="1"/>
          </p:cNvSpPr>
          <p:nvPr>
            <p:ph type="title"/>
          </p:nvPr>
        </p:nvSpPr>
        <p:spPr/>
        <p:txBody>
          <a:bodyPr/>
          <a:lstStyle/>
          <a:p>
            <a:r>
              <a:rPr lang="en-US"/>
              <a:t>Detailed workflow – NAAT experiments </a:t>
            </a:r>
          </a:p>
        </p:txBody>
      </p:sp>
      <p:pic>
        <p:nvPicPr>
          <p:cNvPr id="12" name="Graphic 11" descr="Scientist female with solid fill">
            <a:extLst>
              <a:ext uri="{FF2B5EF4-FFF2-40B4-BE49-F238E27FC236}">
                <a16:creationId xmlns:a16="http://schemas.microsoft.com/office/drawing/2014/main" id="{11E19AD3-D8D2-5044-58D5-E34A2C0340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937" y="2072053"/>
            <a:ext cx="914400" cy="914400"/>
          </a:xfrm>
          <a:prstGeom prst="rect">
            <a:avLst/>
          </a:prstGeom>
        </p:spPr>
      </p:pic>
      <p:sp>
        <p:nvSpPr>
          <p:cNvPr id="17" name="Rectangle 16">
            <a:extLst>
              <a:ext uri="{FF2B5EF4-FFF2-40B4-BE49-F238E27FC236}">
                <a16:creationId xmlns:a16="http://schemas.microsoft.com/office/drawing/2014/main" id="{378BD74F-06F6-B0E8-EE7E-DFDFEB715F01}"/>
              </a:ext>
            </a:extLst>
          </p:cNvPr>
          <p:cNvSpPr/>
          <p:nvPr/>
        </p:nvSpPr>
        <p:spPr>
          <a:xfrm>
            <a:off x="5164931" y="1975525"/>
            <a:ext cx="1225420" cy="1138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9" name="Graphic 18" descr="Robot with solid fill">
            <a:extLst>
              <a:ext uri="{FF2B5EF4-FFF2-40B4-BE49-F238E27FC236}">
                <a16:creationId xmlns:a16="http://schemas.microsoft.com/office/drawing/2014/main" id="{78E67D14-298A-8581-19A6-FE78F8DBD0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0441" y="2087492"/>
            <a:ext cx="914400" cy="914400"/>
          </a:xfrm>
          <a:prstGeom prst="rect">
            <a:avLst/>
          </a:prstGeom>
        </p:spPr>
      </p:pic>
      <p:sp>
        <p:nvSpPr>
          <p:cNvPr id="20" name="Rectangle 19">
            <a:extLst>
              <a:ext uri="{FF2B5EF4-FFF2-40B4-BE49-F238E27FC236}">
                <a16:creationId xmlns:a16="http://schemas.microsoft.com/office/drawing/2014/main" id="{E8D07D8E-1CC5-39FF-74C8-1DDD8AC59FA7}"/>
              </a:ext>
            </a:extLst>
          </p:cNvPr>
          <p:cNvSpPr/>
          <p:nvPr/>
        </p:nvSpPr>
        <p:spPr>
          <a:xfrm>
            <a:off x="7946190" y="1975525"/>
            <a:ext cx="1225420" cy="1138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2" name="Graphic 21" descr="Camera with solid fill">
            <a:extLst>
              <a:ext uri="{FF2B5EF4-FFF2-40B4-BE49-F238E27FC236}">
                <a16:creationId xmlns:a16="http://schemas.microsoft.com/office/drawing/2014/main" id="{C4DB5494-C8FF-9999-927B-920C78866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1700" y="2087492"/>
            <a:ext cx="914400" cy="914400"/>
          </a:xfrm>
          <a:prstGeom prst="rect">
            <a:avLst/>
          </a:prstGeom>
        </p:spPr>
      </p:pic>
      <p:grpSp>
        <p:nvGrpSpPr>
          <p:cNvPr id="24" name="Group 23">
            <a:extLst>
              <a:ext uri="{FF2B5EF4-FFF2-40B4-BE49-F238E27FC236}">
                <a16:creationId xmlns:a16="http://schemas.microsoft.com/office/drawing/2014/main" id="{2EA08E49-7436-D58C-FAFD-488BB24453AA}"/>
              </a:ext>
            </a:extLst>
          </p:cNvPr>
          <p:cNvGrpSpPr/>
          <p:nvPr/>
        </p:nvGrpSpPr>
        <p:grpSpPr>
          <a:xfrm>
            <a:off x="2700086" y="2081638"/>
            <a:ext cx="914400" cy="914400"/>
            <a:chOff x="4966998" y="2096233"/>
            <a:chExt cx="914400" cy="914400"/>
          </a:xfrm>
        </p:grpSpPr>
        <p:sp>
          <p:nvSpPr>
            <p:cNvPr id="23" name="Rectangle: Rounded Corners 22">
              <a:extLst>
                <a:ext uri="{FF2B5EF4-FFF2-40B4-BE49-F238E27FC236}">
                  <a16:creationId xmlns:a16="http://schemas.microsoft.com/office/drawing/2014/main" id="{BE6F30C2-7AEC-E3A1-C4E6-338BC1179579}"/>
                </a:ext>
              </a:extLst>
            </p:cNvPr>
            <p:cNvSpPr/>
            <p:nvPr/>
          </p:nvSpPr>
          <p:spPr>
            <a:xfrm>
              <a:off x="5094513" y="2279963"/>
              <a:ext cx="659365" cy="41676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5" name="Graphic 14" descr="Monitor outline">
              <a:extLst>
                <a:ext uri="{FF2B5EF4-FFF2-40B4-BE49-F238E27FC236}">
                  <a16:creationId xmlns:a16="http://schemas.microsoft.com/office/drawing/2014/main" id="{85E94F1B-9CA7-AA17-BE93-7419F872C0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6998" y="2096233"/>
              <a:ext cx="914400" cy="914400"/>
            </a:xfrm>
            <a:prstGeom prst="rect">
              <a:avLst/>
            </a:prstGeom>
          </p:spPr>
        </p:pic>
      </p:grpSp>
      <p:cxnSp>
        <p:nvCxnSpPr>
          <p:cNvPr id="26" name="Straight Arrow Connector 25">
            <a:extLst>
              <a:ext uri="{FF2B5EF4-FFF2-40B4-BE49-F238E27FC236}">
                <a16:creationId xmlns:a16="http://schemas.microsoft.com/office/drawing/2014/main" id="{D29CA060-DAD2-0CE7-07BA-7DA4983493A4}"/>
              </a:ext>
            </a:extLst>
          </p:cNvPr>
          <p:cNvCxnSpPr>
            <a:cxnSpLocks/>
          </p:cNvCxnSpPr>
          <p:nvPr/>
        </p:nvCxnSpPr>
        <p:spPr>
          <a:xfrm>
            <a:off x="1619045" y="2544987"/>
            <a:ext cx="878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D48B8E-6393-DF44-4086-40A9E891E9BC}"/>
              </a:ext>
            </a:extLst>
          </p:cNvPr>
          <p:cNvSpPr txBox="1"/>
          <p:nvPr/>
        </p:nvSpPr>
        <p:spPr>
          <a:xfrm>
            <a:off x="1570387" y="2150731"/>
            <a:ext cx="9804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B2205"/>
                </a:solidFill>
                <a:effectLst/>
                <a:uLnTx/>
                <a:uFillTx/>
                <a:latin typeface="Arial"/>
                <a:ea typeface="+mn-ea"/>
                <a:cs typeface="+mn-cs"/>
              </a:rPr>
              <a:t>Experimental plan</a:t>
            </a:r>
          </a:p>
        </p:txBody>
      </p:sp>
      <p:sp>
        <p:nvSpPr>
          <p:cNvPr id="29" name="TextBox 28">
            <a:extLst>
              <a:ext uri="{FF2B5EF4-FFF2-40B4-BE49-F238E27FC236}">
                <a16:creationId xmlns:a16="http://schemas.microsoft.com/office/drawing/2014/main" id="{B63D3818-D4AB-B62E-F21E-E84C0DC0B650}"/>
              </a:ext>
            </a:extLst>
          </p:cNvPr>
          <p:cNvSpPr txBox="1"/>
          <p:nvPr/>
        </p:nvSpPr>
        <p:spPr>
          <a:xfrm>
            <a:off x="2290838" y="3137971"/>
            <a:ext cx="1971096"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2B2205"/>
                </a:solidFill>
                <a:effectLst/>
                <a:uLnTx/>
                <a:uFillTx/>
                <a:latin typeface="Arial"/>
                <a:ea typeface="+mn-ea"/>
                <a:cs typeface="+mn-cs"/>
              </a:rPr>
              <a:t>RADA Web App: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B2205"/>
                </a:solidFill>
                <a:effectLst/>
                <a:uLnTx/>
                <a:uFillTx/>
                <a:latin typeface="Arial"/>
                <a:ea typeface="+mn-ea"/>
                <a:cs typeface="+mn-cs"/>
              </a:rPr>
              <a:t>AWS web application with SQL database</a:t>
            </a:r>
          </a:p>
        </p:txBody>
      </p:sp>
      <p:cxnSp>
        <p:nvCxnSpPr>
          <p:cNvPr id="30" name="Straight Arrow Connector 29">
            <a:extLst>
              <a:ext uri="{FF2B5EF4-FFF2-40B4-BE49-F238E27FC236}">
                <a16:creationId xmlns:a16="http://schemas.microsoft.com/office/drawing/2014/main" id="{C76AAD78-7A15-ADCD-D58E-E0A639BBAB1F}"/>
              </a:ext>
            </a:extLst>
          </p:cNvPr>
          <p:cNvCxnSpPr>
            <a:cxnSpLocks/>
          </p:cNvCxnSpPr>
          <p:nvPr/>
        </p:nvCxnSpPr>
        <p:spPr>
          <a:xfrm>
            <a:off x="3840397" y="2526581"/>
            <a:ext cx="114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3BAEE8-6BBB-DF20-94E0-2F7881BD2420}"/>
              </a:ext>
            </a:extLst>
          </p:cNvPr>
          <p:cNvSpPr txBox="1"/>
          <p:nvPr/>
        </p:nvSpPr>
        <p:spPr>
          <a:xfrm>
            <a:off x="3788249" y="1898361"/>
            <a:ext cx="12630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csv worklist file to feed into Hamilton method + supporting documentation (txt)</a:t>
            </a:r>
          </a:p>
        </p:txBody>
      </p:sp>
      <p:sp>
        <p:nvSpPr>
          <p:cNvPr id="34" name="TextBox 33">
            <a:extLst>
              <a:ext uri="{FF2B5EF4-FFF2-40B4-BE49-F238E27FC236}">
                <a16:creationId xmlns:a16="http://schemas.microsoft.com/office/drawing/2014/main" id="{DFE96F4F-3ECF-76FA-4676-E4C2C8BD69A7}"/>
              </a:ext>
            </a:extLst>
          </p:cNvPr>
          <p:cNvSpPr txBox="1"/>
          <p:nvPr/>
        </p:nvSpPr>
        <p:spPr>
          <a:xfrm>
            <a:off x="5050171" y="3137971"/>
            <a:ext cx="15036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2B2205"/>
                </a:solidFill>
                <a:effectLst/>
                <a:uLnTx/>
                <a:uFillTx/>
                <a:latin typeface="Arial"/>
                <a:ea typeface="+mn-ea"/>
                <a:cs typeface="+mn-cs"/>
              </a:rPr>
              <a:t>Hamilton Method: </a:t>
            </a:r>
            <a:r>
              <a:rPr kumimoji="0" lang="en-US" sz="1100" b="0" i="0" u="none" strike="noStrike" kern="1200" cap="none" spc="0" normalizeH="0" baseline="0" noProof="0">
                <a:ln>
                  <a:noFill/>
                </a:ln>
                <a:solidFill>
                  <a:srgbClr val="2B2205"/>
                </a:solidFill>
                <a:effectLst/>
                <a:uLnTx/>
                <a:uFillTx/>
                <a:latin typeface="Arial"/>
                <a:ea typeface="+mn-ea"/>
                <a:cs typeface="+mn-cs"/>
              </a:rPr>
              <a:t>.med with associated .lay file (input is csv)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2B2205"/>
              </a:solidFill>
              <a:effectLst/>
              <a:uLnTx/>
              <a:uFillTx/>
              <a:latin typeface="Arial"/>
              <a:ea typeface="+mn-ea"/>
              <a:cs typeface="+mn-cs"/>
            </a:endParaRPr>
          </a:p>
        </p:txBody>
      </p:sp>
      <p:cxnSp>
        <p:nvCxnSpPr>
          <p:cNvPr id="55" name="Straight Arrow Connector 54">
            <a:extLst>
              <a:ext uri="{FF2B5EF4-FFF2-40B4-BE49-F238E27FC236}">
                <a16:creationId xmlns:a16="http://schemas.microsoft.com/office/drawing/2014/main" id="{76BB7102-6F25-CFEA-03B0-F8C2B30F2A8C}"/>
              </a:ext>
            </a:extLst>
          </p:cNvPr>
          <p:cNvCxnSpPr>
            <a:cxnSpLocks/>
          </p:cNvCxnSpPr>
          <p:nvPr/>
        </p:nvCxnSpPr>
        <p:spPr>
          <a:xfrm>
            <a:off x="6455676" y="2507467"/>
            <a:ext cx="1362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804DD70-16A0-7BB1-BDA5-ED855B7497A8}"/>
              </a:ext>
            </a:extLst>
          </p:cNvPr>
          <p:cNvSpPr txBox="1"/>
          <p:nvPr/>
        </p:nvSpPr>
        <p:spPr>
          <a:xfrm>
            <a:off x="6377187" y="1999636"/>
            <a:ext cx="1503678"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Plate(s) transferred to thermocycler(s) and read using specified protocol</a:t>
            </a:r>
          </a:p>
        </p:txBody>
      </p:sp>
      <p:sp>
        <p:nvSpPr>
          <p:cNvPr id="68" name="TextBox 67">
            <a:extLst>
              <a:ext uri="{FF2B5EF4-FFF2-40B4-BE49-F238E27FC236}">
                <a16:creationId xmlns:a16="http://schemas.microsoft.com/office/drawing/2014/main" id="{0653439E-D260-A08A-1A34-0E77E70D6159}"/>
              </a:ext>
            </a:extLst>
          </p:cNvPr>
          <p:cNvSpPr txBox="1"/>
          <p:nvPr/>
        </p:nvSpPr>
        <p:spPr>
          <a:xfrm>
            <a:off x="9845231" y="3133429"/>
            <a:ext cx="2188326"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B2205"/>
                </a:solidFill>
                <a:effectLst/>
                <a:uLnTx/>
                <a:uFillTx/>
                <a:latin typeface="Arial"/>
                <a:ea typeface="+mn-ea"/>
                <a:cs typeface="+mn-cs"/>
              </a:rPr>
              <a:t>Data processing software: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Outputs (per input csv file, can batch as many as needed):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Csv file with parameters of interest (e.g. fluorescence and CT)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Columns = parameters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Rows = wells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PDF with amplification curve per well, in structure of plate run (96 or 384)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B2205"/>
                </a:solidFill>
                <a:effectLst/>
                <a:uLnTx/>
                <a:uFillTx/>
                <a:latin typeface="Arial"/>
                <a:ea typeface="+mn-ea"/>
                <a:cs typeface="+mn-cs"/>
              </a:rPr>
              <a:t> </a:t>
            </a:r>
          </a:p>
        </p:txBody>
      </p:sp>
      <p:sp>
        <p:nvSpPr>
          <p:cNvPr id="69" name="Rectangle 68">
            <a:extLst>
              <a:ext uri="{FF2B5EF4-FFF2-40B4-BE49-F238E27FC236}">
                <a16:creationId xmlns:a16="http://schemas.microsoft.com/office/drawing/2014/main" id="{CE493197-B47D-D299-5844-C39A8C8A0463}"/>
              </a:ext>
            </a:extLst>
          </p:cNvPr>
          <p:cNvSpPr/>
          <p:nvPr/>
        </p:nvSpPr>
        <p:spPr>
          <a:xfrm>
            <a:off x="10179708" y="1975525"/>
            <a:ext cx="1225420" cy="11383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70" name="Group 69">
            <a:extLst>
              <a:ext uri="{FF2B5EF4-FFF2-40B4-BE49-F238E27FC236}">
                <a16:creationId xmlns:a16="http://schemas.microsoft.com/office/drawing/2014/main" id="{02E6AA6E-82BD-473A-86EC-B86F83C8E8FF}"/>
              </a:ext>
            </a:extLst>
          </p:cNvPr>
          <p:cNvGrpSpPr/>
          <p:nvPr/>
        </p:nvGrpSpPr>
        <p:grpSpPr>
          <a:xfrm>
            <a:off x="10335218" y="2081638"/>
            <a:ext cx="914400" cy="914400"/>
            <a:chOff x="4966998" y="2096233"/>
            <a:chExt cx="914400" cy="914400"/>
          </a:xfrm>
        </p:grpSpPr>
        <p:sp>
          <p:nvSpPr>
            <p:cNvPr id="71" name="Rectangle: Rounded Corners 70">
              <a:extLst>
                <a:ext uri="{FF2B5EF4-FFF2-40B4-BE49-F238E27FC236}">
                  <a16:creationId xmlns:a16="http://schemas.microsoft.com/office/drawing/2014/main" id="{175E48D8-F62A-62A5-BBD3-FAFF8D2A9E46}"/>
                </a:ext>
              </a:extLst>
            </p:cNvPr>
            <p:cNvSpPr/>
            <p:nvPr/>
          </p:nvSpPr>
          <p:spPr>
            <a:xfrm>
              <a:off x="5094513" y="2279963"/>
              <a:ext cx="659365" cy="41676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72" name="Graphic 71" descr="Monitor outline">
              <a:extLst>
                <a:ext uri="{FF2B5EF4-FFF2-40B4-BE49-F238E27FC236}">
                  <a16:creationId xmlns:a16="http://schemas.microsoft.com/office/drawing/2014/main" id="{CC5941B8-CF5D-032D-BC94-819790A6C0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6998" y="2096233"/>
              <a:ext cx="914400" cy="914400"/>
            </a:xfrm>
            <a:prstGeom prst="rect">
              <a:avLst/>
            </a:prstGeom>
          </p:spPr>
        </p:pic>
      </p:grpSp>
      <p:cxnSp>
        <p:nvCxnSpPr>
          <p:cNvPr id="73" name="Straight Arrow Connector 72">
            <a:extLst>
              <a:ext uri="{FF2B5EF4-FFF2-40B4-BE49-F238E27FC236}">
                <a16:creationId xmlns:a16="http://schemas.microsoft.com/office/drawing/2014/main" id="{0B7D888C-E8EA-6D4C-E834-B4742C0EF275}"/>
              </a:ext>
            </a:extLst>
          </p:cNvPr>
          <p:cNvCxnSpPr>
            <a:cxnSpLocks/>
          </p:cNvCxnSpPr>
          <p:nvPr/>
        </p:nvCxnSpPr>
        <p:spPr>
          <a:xfrm>
            <a:off x="9198876" y="2503967"/>
            <a:ext cx="9217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84114E4-AA35-1B0A-47BF-B7FD85BD4DE3}"/>
              </a:ext>
            </a:extLst>
          </p:cNvPr>
          <p:cNvSpPr txBox="1"/>
          <p:nvPr/>
        </p:nvSpPr>
        <p:spPr>
          <a:xfrm>
            <a:off x="7712836" y="3131281"/>
            <a:ext cx="2188326" cy="13388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B2205"/>
                </a:solidFill>
                <a:effectLst/>
                <a:uLnTx/>
                <a:uFillTx/>
                <a:latin typeface="Arial"/>
                <a:ea typeface="+mn-ea"/>
                <a:cs typeface="+mn-cs"/>
              </a:rPr>
              <a:t>Thermocycler Raw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Primary File Structure: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columns = 1 well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row = 1 read point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sheet = 1 fluorescent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2B2205"/>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Note: Secondary files have supporting experimental information (date, time, protocol run, </a:t>
            </a:r>
            <a:r>
              <a:rPr kumimoji="0" lang="en-US" sz="900" b="0" i="1" u="none" strike="noStrike" kern="1200" cap="none" spc="0" normalizeH="0" baseline="0" noProof="0" err="1">
                <a:ln>
                  <a:noFill/>
                </a:ln>
                <a:solidFill>
                  <a:srgbClr val="2B2205"/>
                </a:solidFill>
                <a:effectLst/>
                <a:uLnTx/>
                <a:uFillTx/>
                <a:latin typeface="Arial"/>
                <a:ea typeface="+mn-ea"/>
                <a:cs typeface="+mn-cs"/>
              </a:rPr>
              <a:t>etc</a:t>
            </a:r>
            <a:r>
              <a:rPr kumimoji="0" lang="en-US" sz="900" b="0" i="1" u="none" strike="noStrike" kern="1200" cap="none" spc="0" normalizeH="0" baseline="0" noProof="0">
                <a:ln>
                  <a:noFill/>
                </a:ln>
                <a:solidFill>
                  <a:srgbClr val="2B2205"/>
                </a:solidFill>
                <a:effectLst/>
                <a:uLnTx/>
                <a:uFillTx/>
                <a:latin typeface="Arial"/>
                <a:ea typeface="+mn-ea"/>
                <a:cs typeface="+mn-cs"/>
              </a:rPr>
              <a:t>)</a:t>
            </a:r>
            <a:r>
              <a:rPr lang="en-US" sz="900" i="1">
                <a:solidFill>
                  <a:srgbClr val="2B2205"/>
                </a:solidFill>
                <a:latin typeface="Arial"/>
              </a:rPr>
              <a:t>.</a:t>
            </a:r>
            <a:endParaRPr kumimoji="0" lang="en-US" sz="900" b="0" i="1" u="none" strike="noStrike" kern="1200" cap="none" spc="0" normalizeH="0" baseline="0" noProof="0">
              <a:ln>
                <a:noFill/>
              </a:ln>
              <a:solidFill>
                <a:srgbClr val="2B2205"/>
              </a:solidFill>
              <a:effectLst/>
              <a:uLnTx/>
              <a:uFillTx/>
              <a:latin typeface="Arial"/>
              <a:ea typeface="+mn-ea"/>
              <a:cs typeface="+mn-cs"/>
            </a:endParaRPr>
          </a:p>
        </p:txBody>
      </p:sp>
      <p:sp>
        <p:nvSpPr>
          <p:cNvPr id="76" name="TextBox 75">
            <a:extLst>
              <a:ext uri="{FF2B5EF4-FFF2-40B4-BE49-F238E27FC236}">
                <a16:creationId xmlns:a16="http://schemas.microsoft.com/office/drawing/2014/main" id="{77BAFFF4-F490-F356-2E16-E3DC8874466C}"/>
              </a:ext>
            </a:extLst>
          </p:cNvPr>
          <p:cNvSpPr txBox="1"/>
          <p:nvPr/>
        </p:nvSpPr>
        <p:spPr>
          <a:xfrm>
            <a:off x="9210350" y="2265938"/>
            <a:ext cx="99734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B2205"/>
                </a:solidFill>
                <a:effectLst/>
                <a:uLnTx/>
                <a:uFillTx/>
                <a:latin typeface="Arial"/>
                <a:ea typeface="+mn-ea"/>
                <a:cs typeface="+mn-cs"/>
              </a:rPr>
              <a:t>csv data file(s)</a:t>
            </a:r>
          </a:p>
        </p:txBody>
      </p:sp>
      <p:cxnSp>
        <p:nvCxnSpPr>
          <p:cNvPr id="4" name="Straight Arrow Connector 3">
            <a:extLst>
              <a:ext uri="{FF2B5EF4-FFF2-40B4-BE49-F238E27FC236}">
                <a16:creationId xmlns:a16="http://schemas.microsoft.com/office/drawing/2014/main" id="{3C449935-1492-287E-28B8-C0AC4FBD9885}"/>
              </a:ext>
            </a:extLst>
          </p:cNvPr>
          <p:cNvCxnSpPr>
            <a:cxnSpLocks/>
          </p:cNvCxnSpPr>
          <p:nvPr/>
        </p:nvCxnSpPr>
        <p:spPr>
          <a:xfrm>
            <a:off x="2014470" y="2663332"/>
            <a:ext cx="0" cy="2948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6A7515B-AF3A-2135-3A01-501D3FE643B9}"/>
              </a:ext>
            </a:extLst>
          </p:cNvPr>
          <p:cNvCxnSpPr>
            <a:cxnSpLocks/>
          </p:cNvCxnSpPr>
          <p:nvPr/>
        </p:nvCxnSpPr>
        <p:spPr>
          <a:xfrm>
            <a:off x="4399996" y="2663332"/>
            <a:ext cx="0" cy="2948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AFEC82-7A45-4315-1A58-F3C189C4FE75}"/>
              </a:ext>
            </a:extLst>
          </p:cNvPr>
          <p:cNvCxnSpPr>
            <a:cxnSpLocks/>
          </p:cNvCxnSpPr>
          <p:nvPr/>
        </p:nvCxnSpPr>
        <p:spPr>
          <a:xfrm>
            <a:off x="8639204" y="4747108"/>
            <a:ext cx="0" cy="86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5A81B92-DFE2-02D9-40A8-2A4D31819B7A}"/>
              </a:ext>
            </a:extLst>
          </p:cNvPr>
          <p:cNvCxnSpPr>
            <a:cxnSpLocks/>
          </p:cNvCxnSpPr>
          <p:nvPr/>
        </p:nvCxnSpPr>
        <p:spPr>
          <a:xfrm>
            <a:off x="10887881" y="4464080"/>
            <a:ext cx="0" cy="1147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44ABDA-BE45-85CE-248F-CBDAE4DF2739}"/>
              </a:ext>
            </a:extLst>
          </p:cNvPr>
          <p:cNvSpPr txBox="1"/>
          <p:nvPr/>
        </p:nvSpPr>
        <p:spPr>
          <a:xfrm>
            <a:off x="1307754" y="5631009"/>
            <a:ext cx="10427046" cy="584775"/>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2B2205"/>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2B2205"/>
                </a:solidFill>
                <a:effectLst/>
                <a:uLnTx/>
                <a:uFillTx/>
                <a:latin typeface="Arial"/>
                <a:ea typeface="+mn-ea"/>
                <a:cs typeface="+mn-cs"/>
              </a:rPr>
              <a:t>Information to be stored in 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2B2205"/>
              </a:solidFill>
              <a:effectLst/>
              <a:uLnTx/>
              <a:uFillTx/>
              <a:latin typeface="Arial"/>
              <a:ea typeface="+mn-ea"/>
              <a:cs typeface="+mn-cs"/>
            </a:endParaRPr>
          </a:p>
        </p:txBody>
      </p:sp>
      <p:sp>
        <p:nvSpPr>
          <p:cNvPr id="21" name="TextBox 20">
            <a:extLst>
              <a:ext uri="{FF2B5EF4-FFF2-40B4-BE49-F238E27FC236}">
                <a16:creationId xmlns:a16="http://schemas.microsoft.com/office/drawing/2014/main" id="{2BFC423F-E9C6-B6CF-B10B-F37B6C39E10C}"/>
              </a:ext>
            </a:extLst>
          </p:cNvPr>
          <p:cNvSpPr txBox="1"/>
          <p:nvPr/>
        </p:nvSpPr>
        <p:spPr>
          <a:xfrm>
            <a:off x="10877254" y="4863329"/>
            <a:ext cx="99734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Analyzed data</a:t>
            </a:r>
          </a:p>
        </p:txBody>
      </p:sp>
      <p:sp>
        <p:nvSpPr>
          <p:cNvPr id="25" name="TextBox 24">
            <a:extLst>
              <a:ext uri="{FF2B5EF4-FFF2-40B4-BE49-F238E27FC236}">
                <a16:creationId xmlns:a16="http://schemas.microsoft.com/office/drawing/2014/main" id="{0E5705BA-6558-7D59-D3D9-7CC69D0562C3}"/>
              </a:ext>
            </a:extLst>
          </p:cNvPr>
          <p:cNvSpPr txBox="1"/>
          <p:nvPr/>
        </p:nvSpPr>
        <p:spPr>
          <a:xfrm>
            <a:off x="8649832" y="4863329"/>
            <a:ext cx="191242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Raw data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Secondary files</a:t>
            </a:r>
          </a:p>
        </p:txBody>
      </p:sp>
      <p:sp>
        <p:nvSpPr>
          <p:cNvPr id="28" name="TextBox 27">
            <a:extLst>
              <a:ext uri="{FF2B5EF4-FFF2-40B4-BE49-F238E27FC236}">
                <a16:creationId xmlns:a16="http://schemas.microsoft.com/office/drawing/2014/main" id="{6FAE6EFD-221F-80AC-1F83-26BCD73C1202}"/>
              </a:ext>
            </a:extLst>
          </p:cNvPr>
          <p:cNvSpPr txBox="1"/>
          <p:nvPr/>
        </p:nvSpPr>
        <p:spPr>
          <a:xfrm>
            <a:off x="4389369" y="4863329"/>
            <a:ext cx="165064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Worklist(s) and associated supporting documents</a:t>
            </a:r>
          </a:p>
        </p:txBody>
      </p:sp>
      <p:sp>
        <p:nvSpPr>
          <p:cNvPr id="31" name="TextBox 30">
            <a:extLst>
              <a:ext uri="{FF2B5EF4-FFF2-40B4-BE49-F238E27FC236}">
                <a16:creationId xmlns:a16="http://schemas.microsoft.com/office/drawing/2014/main" id="{EA0B08CB-E2AA-CF05-BEEC-83C860A54772}"/>
              </a:ext>
            </a:extLst>
          </p:cNvPr>
          <p:cNvSpPr txBox="1"/>
          <p:nvPr/>
        </p:nvSpPr>
        <p:spPr>
          <a:xfrm>
            <a:off x="1996855" y="4853344"/>
            <a:ext cx="1650647"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Experimental plan</a:t>
            </a:r>
          </a:p>
        </p:txBody>
      </p:sp>
      <p:sp>
        <p:nvSpPr>
          <p:cNvPr id="33" name="Star: 5 Points 32">
            <a:extLst>
              <a:ext uri="{FF2B5EF4-FFF2-40B4-BE49-F238E27FC236}">
                <a16:creationId xmlns:a16="http://schemas.microsoft.com/office/drawing/2014/main" id="{DFC720AB-6494-75D9-C4E0-83A9BA2256EB}"/>
              </a:ext>
            </a:extLst>
          </p:cNvPr>
          <p:cNvSpPr/>
          <p:nvPr/>
        </p:nvSpPr>
        <p:spPr>
          <a:xfrm>
            <a:off x="2093442" y="3089355"/>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Star: 5 Points 50">
            <a:extLst>
              <a:ext uri="{FF2B5EF4-FFF2-40B4-BE49-F238E27FC236}">
                <a16:creationId xmlns:a16="http://schemas.microsoft.com/office/drawing/2014/main" id="{2EBD4DFF-F9D0-67CB-D13C-462C86E92AFA}"/>
              </a:ext>
            </a:extLst>
          </p:cNvPr>
          <p:cNvSpPr/>
          <p:nvPr/>
        </p:nvSpPr>
        <p:spPr>
          <a:xfrm>
            <a:off x="4888582" y="3113860"/>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Star: 5 Points 52">
            <a:extLst>
              <a:ext uri="{FF2B5EF4-FFF2-40B4-BE49-F238E27FC236}">
                <a16:creationId xmlns:a16="http://schemas.microsoft.com/office/drawing/2014/main" id="{25A89A5C-9780-3334-745C-E4E7F216E737}"/>
              </a:ext>
            </a:extLst>
          </p:cNvPr>
          <p:cNvSpPr/>
          <p:nvPr/>
        </p:nvSpPr>
        <p:spPr>
          <a:xfrm>
            <a:off x="9691611" y="3072510"/>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Star: 5 Points 53">
            <a:extLst>
              <a:ext uri="{FF2B5EF4-FFF2-40B4-BE49-F238E27FC236}">
                <a16:creationId xmlns:a16="http://schemas.microsoft.com/office/drawing/2014/main" id="{7769D810-6C68-D5B6-0B93-8C1E9E8F0F5F}"/>
              </a:ext>
            </a:extLst>
          </p:cNvPr>
          <p:cNvSpPr/>
          <p:nvPr/>
        </p:nvSpPr>
        <p:spPr>
          <a:xfrm>
            <a:off x="10257917" y="97115"/>
            <a:ext cx="268645" cy="268645"/>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6" name="TextBox 55">
            <a:extLst>
              <a:ext uri="{FF2B5EF4-FFF2-40B4-BE49-F238E27FC236}">
                <a16:creationId xmlns:a16="http://schemas.microsoft.com/office/drawing/2014/main" id="{7CF1540F-CA95-252A-46BD-7F25A0AB12B6}"/>
              </a:ext>
            </a:extLst>
          </p:cNvPr>
          <p:cNvSpPr txBox="1"/>
          <p:nvPr/>
        </p:nvSpPr>
        <p:spPr>
          <a:xfrm>
            <a:off x="10526562" y="130150"/>
            <a:ext cx="175713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2B2205"/>
                </a:solidFill>
                <a:effectLst/>
                <a:uLnTx/>
                <a:uFillTx/>
                <a:latin typeface="Arial"/>
                <a:ea typeface="+mn-ea"/>
                <a:cs typeface="+mn-cs"/>
              </a:rPr>
              <a:t>Indicates existing software </a:t>
            </a:r>
          </a:p>
        </p:txBody>
      </p:sp>
      <p:sp>
        <p:nvSpPr>
          <p:cNvPr id="57" name="TextBox 56">
            <a:extLst>
              <a:ext uri="{FF2B5EF4-FFF2-40B4-BE49-F238E27FC236}">
                <a16:creationId xmlns:a16="http://schemas.microsoft.com/office/drawing/2014/main" id="{5CE57502-B56E-0F17-B92B-8681F96D4933}"/>
              </a:ext>
            </a:extLst>
          </p:cNvPr>
          <p:cNvSpPr txBox="1"/>
          <p:nvPr/>
        </p:nvSpPr>
        <p:spPr>
          <a:xfrm>
            <a:off x="648649" y="1700362"/>
            <a:ext cx="5629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Plan</a:t>
            </a:r>
          </a:p>
        </p:txBody>
      </p:sp>
      <p:sp>
        <p:nvSpPr>
          <p:cNvPr id="59" name="TextBox 58">
            <a:extLst>
              <a:ext uri="{FF2B5EF4-FFF2-40B4-BE49-F238E27FC236}">
                <a16:creationId xmlns:a16="http://schemas.microsoft.com/office/drawing/2014/main" id="{79247FE7-A1E3-1767-9759-6BF9779FAEBA}"/>
              </a:ext>
            </a:extLst>
          </p:cNvPr>
          <p:cNvSpPr txBox="1"/>
          <p:nvPr/>
        </p:nvSpPr>
        <p:spPr>
          <a:xfrm>
            <a:off x="2453239" y="1690377"/>
            <a:ext cx="13965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Make exp files</a:t>
            </a:r>
          </a:p>
        </p:txBody>
      </p:sp>
      <p:sp>
        <p:nvSpPr>
          <p:cNvPr id="60" name="TextBox 59">
            <a:extLst>
              <a:ext uri="{FF2B5EF4-FFF2-40B4-BE49-F238E27FC236}">
                <a16:creationId xmlns:a16="http://schemas.microsoft.com/office/drawing/2014/main" id="{E2A445E2-4AB1-70F9-6FB4-E9CBDC6BFD85}"/>
              </a:ext>
            </a:extLst>
          </p:cNvPr>
          <p:cNvSpPr txBox="1"/>
          <p:nvPr/>
        </p:nvSpPr>
        <p:spPr>
          <a:xfrm>
            <a:off x="5272099" y="1690376"/>
            <a:ext cx="889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Run exp</a:t>
            </a:r>
          </a:p>
        </p:txBody>
      </p:sp>
      <p:sp>
        <p:nvSpPr>
          <p:cNvPr id="64" name="TextBox 63">
            <a:extLst>
              <a:ext uri="{FF2B5EF4-FFF2-40B4-BE49-F238E27FC236}">
                <a16:creationId xmlns:a16="http://schemas.microsoft.com/office/drawing/2014/main" id="{764B9EB5-9531-D177-DAE5-817976221582}"/>
              </a:ext>
            </a:extLst>
          </p:cNvPr>
          <p:cNvSpPr txBox="1"/>
          <p:nvPr/>
        </p:nvSpPr>
        <p:spPr>
          <a:xfrm>
            <a:off x="8023211" y="1703768"/>
            <a:ext cx="899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Get data</a:t>
            </a:r>
          </a:p>
        </p:txBody>
      </p:sp>
      <p:sp>
        <p:nvSpPr>
          <p:cNvPr id="65" name="TextBox 64">
            <a:extLst>
              <a:ext uri="{FF2B5EF4-FFF2-40B4-BE49-F238E27FC236}">
                <a16:creationId xmlns:a16="http://schemas.microsoft.com/office/drawing/2014/main" id="{5D57E9CB-4868-8C24-AA16-C31BD4262862}"/>
              </a:ext>
            </a:extLst>
          </p:cNvPr>
          <p:cNvSpPr txBox="1"/>
          <p:nvPr/>
        </p:nvSpPr>
        <p:spPr>
          <a:xfrm>
            <a:off x="10179708" y="1707563"/>
            <a:ext cx="12779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B2205"/>
                </a:solidFill>
                <a:effectLst/>
                <a:uLnTx/>
                <a:uFillTx/>
                <a:latin typeface="Arial"/>
                <a:ea typeface="+mn-ea"/>
                <a:cs typeface="+mn-cs"/>
              </a:rPr>
              <a:t>Analyze data</a:t>
            </a:r>
          </a:p>
        </p:txBody>
      </p:sp>
    </p:spTree>
    <p:extLst>
      <p:ext uri="{BB962C8B-B14F-4D97-AF65-F5344CB8AC3E}">
        <p14:creationId xmlns:p14="http://schemas.microsoft.com/office/powerpoint/2010/main" val="392617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79C51-37C2-4F7D-82CD-9398A4458632}"/>
              </a:ext>
            </a:extLst>
          </p:cNvPr>
          <p:cNvSpPr>
            <a:spLocks noGrp="1"/>
          </p:cNvSpPr>
          <p:nvPr>
            <p:ph type="title"/>
          </p:nvPr>
        </p:nvSpPr>
        <p:spPr/>
        <p:txBody>
          <a:bodyPr/>
          <a:lstStyle/>
          <a:p>
            <a:r>
              <a:rPr lang="en-US"/>
              <a:t>VENUS Software Components	</a:t>
            </a:r>
          </a:p>
        </p:txBody>
      </p:sp>
      <p:sp>
        <p:nvSpPr>
          <p:cNvPr id="4" name="Footer Placeholder 3">
            <a:extLst>
              <a:ext uri="{FF2B5EF4-FFF2-40B4-BE49-F238E27FC236}">
                <a16:creationId xmlns:a16="http://schemas.microsoft.com/office/drawing/2014/main" id="{1B2D4F9D-65C3-4701-AE8A-5EBB83E7BEA3}"/>
              </a:ext>
            </a:extLst>
          </p:cNvPr>
          <p:cNvSpPr>
            <a:spLocks noGrp="1"/>
          </p:cNvSpPr>
          <p:nvPr>
            <p:ph type="ftr" sz="quarter" idx="3"/>
          </p:nvPr>
        </p:nvSpPr>
        <p:spPr/>
        <p:txBody>
          <a:bodyPr/>
          <a:lstStyle/>
          <a:p>
            <a:r>
              <a:rPr lang="en-US"/>
              <a:t>© 2024, GH Labs</a:t>
            </a:r>
            <a:endParaRPr lang="en-US">
              <a:solidFill>
                <a:schemeClr val="tx1">
                  <a:lumMod val="75000"/>
                  <a:lumOff val="25000"/>
                </a:schemeClr>
              </a:solidFill>
            </a:endParaRPr>
          </a:p>
        </p:txBody>
      </p:sp>
      <p:pic>
        <p:nvPicPr>
          <p:cNvPr id="7" name="Content Placeholder 3">
            <a:extLst>
              <a:ext uri="{FF2B5EF4-FFF2-40B4-BE49-F238E27FC236}">
                <a16:creationId xmlns:a16="http://schemas.microsoft.com/office/drawing/2014/main" id="{EC7E2CC0-6047-4F77-B036-541A370E63C5}"/>
              </a:ext>
            </a:extLst>
          </p:cNvPr>
          <p:cNvPicPr>
            <a:picLocks noChangeAspect="1"/>
          </p:cNvPicPr>
          <p:nvPr/>
        </p:nvPicPr>
        <p:blipFill rotWithShape="1">
          <a:blip r:embed="rId3"/>
          <a:srcRect t="64466" r="52691" b="1699"/>
          <a:stretch/>
        </p:blipFill>
        <p:spPr>
          <a:xfrm>
            <a:off x="457200" y="2953494"/>
            <a:ext cx="1240675" cy="1466006"/>
          </a:xfrm>
          <a:prstGeom prst="rect">
            <a:avLst/>
          </a:prstGeom>
          <a:ln>
            <a:noFill/>
          </a:ln>
        </p:spPr>
      </p:pic>
      <p:sp>
        <p:nvSpPr>
          <p:cNvPr id="10" name="Rectangle 4">
            <a:extLst>
              <a:ext uri="{FF2B5EF4-FFF2-40B4-BE49-F238E27FC236}">
                <a16:creationId xmlns:a16="http://schemas.microsoft.com/office/drawing/2014/main" id="{3D26D846-1AFE-48A8-9DBF-F3F648D8D2BF}"/>
              </a:ext>
            </a:extLst>
          </p:cNvPr>
          <p:cNvSpPr txBox="1">
            <a:spLocks noChangeArrowheads="1"/>
          </p:cNvSpPr>
          <p:nvPr/>
        </p:nvSpPr>
        <p:spPr bwMode="auto">
          <a:xfrm>
            <a:off x="1697874" y="3481164"/>
            <a:ext cx="9780075" cy="502736"/>
          </a:xfrm>
          <a:prstGeom prst="rect">
            <a:avLst/>
          </a:prstGeom>
          <a:noFill/>
          <a:ln w="9525">
            <a:noFill/>
            <a:miter lim="800000"/>
            <a:headEnd/>
            <a:tailEnd/>
          </a:ln>
        </p:spPr>
        <p:txBody>
          <a:bodyPr vert="horz" lIns="91440" tIns="45720" rIns="91440" bIns="45720" rtlCol="0">
            <a:noAutofit/>
          </a:bodyPr>
          <a:lstStyle>
            <a:lvl1pPr marL="0" indent="0" algn="l" defTabSz="914400" rtl="0" eaLnBrk="1" latinLnBrk="0" hangingPunct="1">
              <a:spcBef>
                <a:spcPct val="20000"/>
              </a:spcBef>
              <a:buFontTx/>
              <a:buNone/>
              <a:defRPr sz="2400" kern="1200">
                <a:solidFill>
                  <a:schemeClr val="accent5"/>
                </a:solidFill>
                <a:latin typeface="Calibri"/>
                <a:ea typeface="+mn-ea"/>
                <a:cs typeface="+mn-cs"/>
              </a:defRPr>
            </a:lvl1pPr>
            <a:lvl2pPr marL="573088" indent="-231775" algn="l" defTabSz="914400" rtl="0" eaLnBrk="1" latinLnBrk="0" hangingPunct="1">
              <a:spcBef>
                <a:spcPct val="20000"/>
              </a:spcBef>
              <a:buClr>
                <a:schemeClr val="accent2"/>
              </a:buClr>
              <a:buSzPct val="75000"/>
              <a:buFontTx/>
              <a:buBlip>
                <a:blip r:embed="rId4"/>
              </a:buBlip>
              <a:defRPr sz="2000" kern="1200">
                <a:solidFill>
                  <a:schemeClr val="accent3">
                    <a:lumMod val="75000"/>
                  </a:schemeClr>
                </a:solidFill>
                <a:latin typeface="Calibri"/>
                <a:ea typeface="+mn-ea"/>
                <a:cs typeface="+mn-cs"/>
              </a:defRPr>
            </a:lvl2pPr>
            <a:lvl3pPr marL="739775" indent="-173038" algn="l" defTabSz="914400" rtl="0" eaLnBrk="1" latinLnBrk="0" hangingPunct="1">
              <a:spcBef>
                <a:spcPct val="20000"/>
              </a:spcBef>
              <a:buClr>
                <a:schemeClr val="accent2"/>
              </a:buClr>
              <a:buSzPct val="65000"/>
              <a:buFontTx/>
              <a:buBlip>
                <a:blip r:embed="rId5"/>
              </a:buBlip>
              <a:defRPr sz="2000" kern="1200">
                <a:solidFill>
                  <a:schemeClr val="accent3">
                    <a:lumMod val="75000"/>
                  </a:schemeClr>
                </a:solidFill>
                <a:latin typeface="Calibri"/>
                <a:ea typeface="+mn-ea"/>
                <a:cs typeface="+mn-cs"/>
              </a:defRPr>
            </a:lvl3pPr>
            <a:lvl4pPr marL="973138" indent="-231775" algn="l" defTabSz="914400" rtl="0" eaLnBrk="1" latinLnBrk="0" hangingPunct="1">
              <a:spcBef>
                <a:spcPts val="0"/>
              </a:spcBef>
              <a:buClr>
                <a:schemeClr val="accent2"/>
              </a:buClr>
              <a:buFont typeface="Arial" pitchFamily="34" charset="0"/>
              <a:buChar char="–"/>
              <a:defRPr sz="2000" kern="1200">
                <a:solidFill>
                  <a:schemeClr val="accent3">
                    <a:lumMod val="75000"/>
                  </a:schemeClr>
                </a:solidFill>
                <a:latin typeface="Calibri"/>
                <a:ea typeface="+mn-ea"/>
                <a:cs typeface="+mn-cs"/>
              </a:defRPr>
            </a:lvl4pPr>
            <a:lvl5pPr marL="1196975" indent="-231775" algn="l" defTabSz="914400" rtl="0" eaLnBrk="1" latinLnBrk="0" hangingPunct="1">
              <a:spcBef>
                <a:spcPts val="0"/>
              </a:spcBef>
              <a:buClr>
                <a:schemeClr val="accent2"/>
              </a:buClr>
              <a:buFont typeface="Arial" pitchFamily="34" charset="0"/>
              <a:buChar char="&gt;"/>
              <a:defRPr sz="2000" kern="1200">
                <a:solidFill>
                  <a:schemeClr val="accent3">
                    <a:lumMod val="7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buSzPct val="75000"/>
              <a:defRPr/>
            </a:pPr>
            <a:r>
              <a:rPr lang="en-US" b="1" kern="0" err="1">
                <a:solidFill>
                  <a:srgbClr val="000000"/>
                </a:solidFill>
                <a:latin typeface="HelveticaNeueLT Pro 45 Lt" panose="020B0403020202020204" pitchFamily="34" charset="0"/>
              </a:rPr>
              <a:t>Microlab</a:t>
            </a:r>
            <a:r>
              <a:rPr lang="en-US" b="1" kern="0">
                <a:solidFill>
                  <a:srgbClr val="000000"/>
                </a:solidFill>
                <a:latin typeface="HelveticaNeueLT Pro 45 Lt" panose="020B0403020202020204" pitchFamily="34" charset="0"/>
              </a:rPr>
              <a:t> STAR Maintenance – </a:t>
            </a:r>
            <a:r>
              <a:rPr lang="en-US" sz="2200" kern="0">
                <a:solidFill>
                  <a:srgbClr val="000000"/>
                </a:solidFill>
                <a:latin typeface="HelveticaNeueLT Pro 45 Lt" panose="020B0403020202020204" pitchFamily="34" charset="0"/>
              </a:rPr>
              <a:t>Daily, weekly, and monthly maintenance  </a:t>
            </a:r>
          </a:p>
          <a:p>
            <a:pPr marL="342900" indent="-342900">
              <a:buClr>
                <a:srgbClr val="797A7D"/>
              </a:buClr>
              <a:buSzPct val="75000"/>
              <a:buFont typeface="Arial" panose="020B0604020202020204" pitchFamily="34" charset="0"/>
              <a:buChar char="•"/>
              <a:defRPr/>
            </a:pPr>
            <a:endParaRPr lang="en-US" sz="2000" kern="0">
              <a:solidFill>
                <a:srgbClr val="797A7D"/>
              </a:solidFill>
              <a:latin typeface="HelveticaNeueLT Pro 45 Lt" panose="020B0403020202020204" pitchFamily="34" charset="0"/>
            </a:endParaRPr>
          </a:p>
        </p:txBody>
      </p:sp>
      <p:pic>
        <p:nvPicPr>
          <p:cNvPr id="2050" name="Picture 2" descr="Useful Hamilton STAR and VENUS resources : r/hamiltonrobotics">
            <a:extLst>
              <a:ext uri="{FF2B5EF4-FFF2-40B4-BE49-F238E27FC236}">
                <a16:creationId xmlns:a16="http://schemas.microsoft.com/office/drawing/2014/main" id="{659660D5-2B1E-1EC3-4484-E064729DEC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545" y="1923627"/>
            <a:ext cx="987984" cy="9879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DA2179F1-D583-8B9D-C697-5202731EA231}"/>
              </a:ext>
            </a:extLst>
          </p:cNvPr>
          <p:cNvSpPr txBox="1">
            <a:spLocks noChangeArrowheads="1"/>
          </p:cNvSpPr>
          <p:nvPr/>
        </p:nvSpPr>
        <p:spPr bwMode="auto">
          <a:xfrm>
            <a:off x="1697873" y="2158955"/>
            <a:ext cx="9780075" cy="502736"/>
          </a:xfrm>
          <a:prstGeom prst="rect">
            <a:avLst/>
          </a:prstGeom>
          <a:noFill/>
          <a:ln w="9525">
            <a:noFill/>
            <a:miter lim="800000"/>
            <a:headEnd/>
            <a:tailEnd/>
          </a:ln>
        </p:spPr>
        <p:txBody>
          <a:bodyPr vert="horz" lIns="91440" tIns="45720" rIns="91440" bIns="45720" rtlCol="0">
            <a:noAutofit/>
          </a:bodyPr>
          <a:lstStyle>
            <a:lvl1pPr marL="0" indent="0" algn="l" defTabSz="914400" rtl="0" eaLnBrk="1" latinLnBrk="0" hangingPunct="1">
              <a:spcBef>
                <a:spcPct val="20000"/>
              </a:spcBef>
              <a:buFontTx/>
              <a:buNone/>
              <a:defRPr sz="2400" kern="1200">
                <a:solidFill>
                  <a:schemeClr val="accent5"/>
                </a:solidFill>
                <a:latin typeface="Calibri"/>
                <a:ea typeface="+mn-ea"/>
                <a:cs typeface="+mn-cs"/>
              </a:defRPr>
            </a:lvl1pPr>
            <a:lvl2pPr marL="573088" indent="-231775" algn="l" defTabSz="914400" rtl="0" eaLnBrk="1" latinLnBrk="0" hangingPunct="1">
              <a:spcBef>
                <a:spcPct val="20000"/>
              </a:spcBef>
              <a:buClr>
                <a:schemeClr val="accent2"/>
              </a:buClr>
              <a:buSzPct val="75000"/>
              <a:buFontTx/>
              <a:buBlip>
                <a:blip r:embed="rId4"/>
              </a:buBlip>
              <a:defRPr sz="2000" kern="1200">
                <a:solidFill>
                  <a:schemeClr val="accent3">
                    <a:lumMod val="75000"/>
                  </a:schemeClr>
                </a:solidFill>
                <a:latin typeface="Calibri"/>
                <a:ea typeface="+mn-ea"/>
                <a:cs typeface="+mn-cs"/>
              </a:defRPr>
            </a:lvl2pPr>
            <a:lvl3pPr marL="739775" indent="-173038" algn="l" defTabSz="914400" rtl="0" eaLnBrk="1" latinLnBrk="0" hangingPunct="1">
              <a:spcBef>
                <a:spcPct val="20000"/>
              </a:spcBef>
              <a:buClr>
                <a:schemeClr val="accent2"/>
              </a:buClr>
              <a:buSzPct val="65000"/>
              <a:buFontTx/>
              <a:buBlip>
                <a:blip r:embed="rId5"/>
              </a:buBlip>
              <a:defRPr sz="2000" kern="1200">
                <a:solidFill>
                  <a:schemeClr val="accent3">
                    <a:lumMod val="75000"/>
                  </a:schemeClr>
                </a:solidFill>
                <a:latin typeface="Calibri"/>
                <a:ea typeface="+mn-ea"/>
                <a:cs typeface="+mn-cs"/>
              </a:defRPr>
            </a:lvl3pPr>
            <a:lvl4pPr marL="973138" indent="-231775" algn="l" defTabSz="914400" rtl="0" eaLnBrk="1" latinLnBrk="0" hangingPunct="1">
              <a:spcBef>
                <a:spcPts val="0"/>
              </a:spcBef>
              <a:buClr>
                <a:schemeClr val="accent2"/>
              </a:buClr>
              <a:buFont typeface="Arial" pitchFamily="34" charset="0"/>
              <a:buChar char="–"/>
              <a:defRPr sz="2000" kern="1200">
                <a:solidFill>
                  <a:schemeClr val="accent3">
                    <a:lumMod val="75000"/>
                  </a:schemeClr>
                </a:solidFill>
                <a:latin typeface="Calibri"/>
                <a:ea typeface="+mn-ea"/>
                <a:cs typeface="+mn-cs"/>
              </a:defRPr>
            </a:lvl4pPr>
            <a:lvl5pPr marL="1196975" indent="-231775" algn="l" defTabSz="914400" rtl="0" eaLnBrk="1" latinLnBrk="0" hangingPunct="1">
              <a:spcBef>
                <a:spcPts val="0"/>
              </a:spcBef>
              <a:buClr>
                <a:schemeClr val="accent2"/>
              </a:buClr>
              <a:buFont typeface="Arial" pitchFamily="34" charset="0"/>
              <a:buChar char="&gt;"/>
              <a:defRPr sz="2000" kern="1200">
                <a:solidFill>
                  <a:schemeClr val="accent3">
                    <a:lumMod val="75000"/>
                  </a:schemeClr>
                </a:solidFill>
                <a:latin typeface="Calibri"/>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1"/>
              </a:buClr>
              <a:buSzPct val="75000"/>
              <a:defRPr/>
            </a:pPr>
            <a:r>
              <a:rPr lang="en-US" b="1" kern="0">
                <a:solidFill>
                  <a:srgbClr val="000000"/>
                </a:solidFill>
                <a:latin typeface="HelveticaNeueLT Pro 45 Lt" panose="020B0403020202020204" pitchFamily="34" charset="0"/>
              </a:rPr>
              <a:t>VENUS 6 Software – </a:t>
            </a:r>
            <a:r>
              <a:rPr lang="en-US" kern="0">
                <a:solidFill>
                  <a:srgbClr val="000000"/>
                </a:solidFill>
                <a:latin typeface="HelveticaNeueLT Pro 45 Lt" panose="020B0403020202020204" pitchFamily="34" charset="0"/>
              </a:rPr>
              <a:t>Used to validate and run experiments on STAR </a:t>
            </a:r>
            <a:endParaRPr lang="en-US" sz="2200" kern="0">
              <a:solidFill>
                <a:srgbClr val="000000"/>
              </a:solidFill>
              <a:latin typeface="HelveticaNeueLT Pro 45 Lt" panose="020B0403020202020204" pitchFamily="34" charset="0"/>
            </a:endParaRPr>
          </a:p>
          <a:p>
            <a:pPr marL="342900" indent="-342900">
              <a:buClr>
                <a:srgbClr val="797A7D"/>
              </a:buClr>
              <a:buSzPct val="75000"/>
              <a:buFont typeface="Arial" panose="020B0604020202020204" pitchFamily="34" charset="0"/>
              <a:buChar char="•"/>
              <a:defRPr/>
            </a:pPr>
            <a:endParaRPr lang="en-US" sz="2000" kern="0">
              <a:solidFill>
                <a:srgbClr val="797A7D"/>
              </a:solidFill>
              <a:latin typeface="HelveticaNeueLT Pro 45 Lt" panose="020B0403020202020204" pitchFamily="34" charset="0"/>
            </a:endParaRPr>
          </a:p>
        </p:txBody>
      </p:sp>
    </p:spTree>
    <p:extLst>
      <p:ext uri="{BB962C8B-B14F-4D97-AF65-F5344CB8AC3E}">
        <p14:creationId xmlns:p14="http://schemas.microsoft.com/office/powerpoint/2010/main" val="125041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26C5C2-953C-4797-97DE-C8183016D9AE}"/>
              </a:ext>
            </a:extLst>
          </p:cNvPr>
          <p:cNvSpPr>
            <a:spLocks noGrp="1"/>
          </p:cNvSpPr>
          <p:nvPr>
            <p:ph type="ftr" sz="quarter" idx="10"/>
          </p:nvPr>
        </p:nvSpPr>
        <p:spPr/>
        <p:txBody>
          <a:bodyPr/>
          <a:lstStyle/>
          <a:p>
            <a:r>
              <a:rPr lang="en-US"/>
              <a:t>© 2024, GH Labs</a:t>
            </a:r>
          </a:p>
        </p:txBody>
      </p:sp>
      <p:sp>
        <p:nvSpPr>
          <p:cNvPr id="3" name="Text Placeholder 2">
            <a:extLst>
              <a:ext uri="{FF2B5EF4-FFF2-40B4-BE49-F238E27FC236}">
                <a16:creationId xmlns:a16="http://schemas.microsoft.com/office/drawing/2014/main" id="{8BF45C8C-AC42-4B37-9D27-4979082E88B7}"/>
              </a:ext>
            </a:extLst>
          </p:cNvPr>
          <p:cNvSpPr>
            <a:spLocks noGrp="1"/>
          </p:cNvSpPr>
          <p:nvPr>
            <p:ph type="body" sz="quarter" idx="11"/>
          </p:nvPr>
        </p:nvSpPr>
        <p:spPr/>
        <p:txBody>
          <a:bodyPr>
            <a:normAutofit/>
          </a:bodyPr>
          <a:lstStyle/>
          <a:p>
            <a:r>
              <a:rPr lang="en-US" sz="4800" dirty="0"/>
              <a:t>Installation Instructions</a:t>
            </a:r>
          </a:p>
        </p:txBody>
      </p:sp>
    </p:spTree>
    <p:extLst>
      <p:ext uri="{BB962C8B-B14F-4D97-AF65-F5344CB8AC3E}">
        <p14:creationId xmlns:p14="http://schemas.microsoft.com/office/powerpoint/2010/main" val="2448806440"/>
      </p:ext>
    </p:extLst>
  </p:cSld>
  <p:clrMapOvr>
    <a:masterClrMapping/>
  </p:clrMapOvr>
</p:sld>
</file>

<file path=ppt/theme/theme1.xml><?xml version="1.0" encoding="utf-8"?>
<a:theme xmlns:a="http://schemas.openxmlformats.org/drawingml/2006/main" name="GH Labs 2021 PPT Theme">
  <a:themeElements>
    <a:clrScheme name="Custom 65">
      <a:dk1>
        <a:srgbClr val="121212"/>
      </a:dk1>
      <a:lt1>
        <a:srgbClr val="FFFFFF"/>
      </a:lt1>
      <a:dk2>
        <a:srgbClr val="BF1F04"/>
      </a:dk2>
      <a:lt2>
        <a:srgbClr val="DD571B"/>
      </a:lt2>
      <a:accent1>
        <a:srgbClr val="F5B841"/>
      </a:accent1>
      <a:accent2>
        <a:srgbClr val="89932A"/>
      </a:accent2>
      <a:accent3>
        <a:srgbClr val="386D0F"/>
      </a:accent3>
      <a:accent4>
        <a:srgbClr val="5273E8"/>
      </a:accent4>
      <a:accent5>
        <a:srgbClr val="6E2C7C"/>
      </a:accent5>
      <a:accent6>
        <a:srgbClr val="9B4731"/>
      </a:accent6>
      <a:hlink>
        <a:srgbClr val="DD571B"/>
      </a:hlink>
      <a:folHlink>
        <a:srgbClr val="9B4731"/>
      </a:folHlink>
    </a:clrScheme>
    <a:fontScheme name="Custom 6">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95EA86C-1157-4993-BF99-0831B976721E}" vid="{40096E1F-A97A-4205-BEDC-42E1997019D6}"/>
    </a:ext>
  </a:extLst>
</a:theme>
</file>

<file path=ppt/theme/theme2.xml><?xml version="1.0" encoding="utf-8"?>
<a:theme xmlns:a="http://schemas.openxmlformats.org/drawingml/2006/main" name="IV CONFIDENTIAL-SUBJECT TO NDA WideScreen 16x9">
  <a:themeElements>
    <a:clrScheme name="IV Color Palette">
      <a:dk1>
        <a:srgbClr val="6A737B"/>
      </a:dk1>
      <a:lt1>
        <a:sysClr val="window" lastClr="FFFFFF"/>
      </a:lt1>
      <a:dk2>
        <a:srgbClr val="006692"/>
      </a:dk2>
      <a:lt2>
        <a:srgbClr val="EEECE1"/>
      </a:lt2>
      <a:accent1>
        <a:srgbClr val="006692"/>
      </a:accent1>
      <a:accent2>
        <a:srgbClr val="939BA1"/>
      </a:accent2>
      <a:accent3>
        <a:srgbClr val="820024"/>
      </a:accent3>
      <a:accent4>
        <a:srgbClr val="F89828"/>
      </a:accent4>
      <a:accent5>
        <a:srgbClr val="5D87A1"/>
      </a:accent5>
      <a:accent6>
        <a:srgbClr val="E31B23"/>
      </a:accent6>
      <a:hlink>
        <a:srgbClr val="00467F"/>
      </a:hlink>
      <a:folHlink>
        <a:srgbClr val="5191C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V CONFIDENTIAL- INTERNAL USE ONLY WideScreen 16x9 - [Read-Only]" id="{D1A2FBB6-C449-4113-AFBF-619650E105CD}" vid="{4F9F7DF1-2CE7-475D-B201-0FF33455CE21}"/>
    </a:ext>
  </a:extLst>
</a:theme>
</file>

<file path=ppt/theme/theme3.xml><?xml version="1.0" encoding="utf-8"?>
<a:theme xmlns:a="http://schemas.openxmlformats.org/drawingml/2006/main" name="GH Labs 2023 PPT Theme">
  <a:themeElements>
    <a:clrScheme name="GH Labs color theme v002">
      <a:dk1>
        <a:srgbClr val="2B2205"/>
      </a:dk1>
      <a:lt1>
        <a:srgbClr val="FFFFFF"/>
      </a:lt1>
      <a:dk2>
        <a:srgbClr val="DD571B"/>
      </a:dk2>
      <a:lt2>
        <a:srgbClr val="7D786A"/>
      </a:lt2>
      <a:accent1>
        <a:srgbClr val="844E46"/>
      </a:accent1>
      <a:accent2>
        <a:srgbClr val="584A58"/>
      </a:accent2>
      <a:accent3>
        <a:srgbClr val="2B4570"/>
      </a:accent3>
      <a:accent4>
        <a:srgbClr val="7497C0"/>
      </a:accent4>
      <a:accent5>
        <a:srgbClr val="9CC9EE"/>
      </a:accent5>
      <a:accent6>
        <a:srgbClr val="F5B841"/>
      </a:accent6>
      <a:hlink>
        <a:srgbClr val="DD571B"/>
      </a:hlink>
      <a:folHlink>
        <a:srgbClr val="2B4570"/>
      </a:folHlink>
    </a:clrScheme>
    <a:fontScheme name="Custom 6">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85e5422-5d27-445a-80ae-8df5a5165dc5" xsi:nil="true"/>
    <lcf76f155ced4ddcb4097134ff3c332f xmlns="6a2abc79-c41e-452a-816c-7d395782691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CCE37A0A6AF34998F893DB6A5DB013" ma:contentTypeVersion="15" ma:contentTypeDescription="Create a new document." ma:contentTypeScope="" ma:versionID="3c6c65d1b6171ab79dcc407ebf341a50">
  <xsd:schema xmlns:xsd="http://www.w3.org/2001/XMLSchema" xmlns:xs="http://www.w3.org/2001/XMLSchema" xmlns:p="http://schemas.microsoft.com/office/2006/metadata/properties" xmlns:ns2="6a2abc79-c41e-452a-816c-7d3957826913" xmlns:ns3="f85e5422-5d27-445a-80ae-8df5a5165dc5" targetNamespace="http://schemas.microsoft.com/office/2006/metadata/properties" ma:root="true" ma:fieldsID="cc55f57fad1de6e74b237d7ec16a857b" ns2:_="" ns3:_="">
    <xsd:import namespace="6a2abc79-c41e-452a-816c-7d3957826913"/>
    <xsd:import namespace="f85e5422-5d27-445a-80ae-8df5a5165dc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2abc79-c41e-452a-816c-7d3957826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d2691a9-2d49-49db-b513-93e455da2d4a"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e5422-5d27-445a-80ae-8df5a5165d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2a02f068-c706-4577-bc78-8c36f0fdcb51}" ma:internalName="TaxCatchAll" ma:showField="CatchAllData" ma:web="f85e5422-5d27-445a-80ae-8df5a5165dc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50C993-0FCA-4C83-B6D2-7CC457700389}">
  <ds:schemaRef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dcmitype/"/>
    <ds:schemaRef ds:uri="http://purl.org/dc/elements/1.1/"/>
    <ds:schemaRef ds:uri="f85e5422-5d27-445a-80ae-8df5a5165dc5"/>
    <ds:schemaRef ds:uri="6a2abc79-c41e-452a-816c-7d3957826913"/>
    <ds:schemaRef ds:uri="http://www.w3.org/XML/1998/namespace"/>
    <ds:schemaRef ds:uri="http://purl.org/dc/terms/"/>
  </ds:schemaRefs>
</ds:datastoreItem>
</file>

<file path=customXml/itemProps2.xml><?xml version="1.0" encoding="utf-8"?>
<ds:datastoreItem xmlns:ds="http://schemas.openxmlformats.org/officeDocument/2006/customXml" ds:itemID="{640A1643-C80F-4BA0-8446-9FC42278F40C}">
  <ds:schemaRefs>
    <ds:schemaRef ds:uri="http://schemas.microsoft.com/sharepoint/v3/contenttype/forms"/>
  </ds:schemaRefs>
</ds:datastoreItem>
</file>

<file path=customXml/itemProps3.xml><?xml version="1.0" encoding="utf-8"?>
<ds:datastoreItem xmlns:ds="http://schemas.openxmlformats.org/officeDocument/2006/customXml" ds:itemID="{E337D03C-1C2E-4C3D-BDBA-0090BB7BDDF8}">
  <ds:schemaRefs>
    <ds:schemaRef ds:uri="6a2abc79-c41e-452a-816c-7d3957826913"/>
    <ds:schemaRef ds:uri="f85e5422-5d27-445a-80ae-8df5a5165d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GH_LABS_PPT_theme_20210222</Template>
  <TotalTime>18576</TotalTime>
  <Words>3306</Words>
  <Application>Microsoft Office PowerPoint</Application>
  <PresentationFormat>Widescreen</PresentationFormat>
  <Paragraphs>473</Paragraphs>
  <Slides>40</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Aptos Narrow</vt:lpstr>
      <vt:lpstr>Arial</vt:lpstr>
      <vt:lpstr>Calibri</vt:lpstr>
      <vt:lpstr>Century Gothic</vt:lpstr>
      <vt:lpstr>HelveticaNeueLT Pro 45 Lt</vt:lpstr>
      <vt:lpstr>Museo Sans 300</vt:lpstr>
      <vt:lpstr>Segoe</vt:lpstr>
      <vt:lpstr>Wingdings</vt:lpstr>
      <vt:lpstr>GH Labs 2021 PPT Theme</vt:lpstr>
      <vt:lpstr>IV CONFIDENTIAL-SUBJECT TO NDA WideScreen 16x9</vt:lpstr>
      <vt:lpstr>GH Labs 2023 PPT Theme</vt:lpstr>
      <vt:lpstr>Hamilton STAR Training</vt:lpstr>
      <vt:lpstr>Outline: Hamilton STAR Training</vt:lpstr>
      <vt:lpstr>PowerPoint Presentation</vt:lpstr>
      <vt:lpstr>Hamilton STAR Liquid Handling Robot </vt:lpstr>
      <vt:lpstr>High level protocol overview </vt:lpstr>
      <vt:lpstr>Detailed workflow – LFA experiments </vt:lpstr>
      <vt:lpstr>Detailed workflow – NAAT experiments </vt:lpstr>
      <vt:lpstr>VENUS Software Components </vt:lpstr>
      <vt:lpstr>PowerPoint Presentation</vt:lpstr>
      <vt:lpstr>Overview: Installing Hamilton Software</vt:lpstr>
      <vt:lpstr>Using the Hamilton STAR – overview</vt:lpstr>
      <vt:lpstr>Step 1. Execute daily maintenance </vt:lpstr>
      <vt:lpstr>Step 1. Execute daily maintenance </vt:lpstr>
      <vt:lpstr>Operator Notes for Daily Maintenance </vt:lpstr>
      <vt:lpstr>Step 2. Open Hamilton VENUS Software</vt:lpstr>
      <vt:lpstr>Step 2. Overview of Hamilton VENUS Software </vt:lpstr>
      <vt:lpstr>Step 3. Run Method in Simulation Mode</vt:lpstr>
      <vt:lpstr>Step 3. Run Method in Simulation Mode</vt:lpstr>
      <vt:lpstr>Step 3. Run Method in Simulation Mode </vt:lpstr>
      <vt:lpstr>Step 3. Run method in simulation mode</vt:lpstr>
      <vt:lpstr>Step 3. Run method in simulation mode</vt:lpstr>
      <vt:lpstr>Step 3. Run method in simulation mode</vt:lpstr>
      <vt:lpstr>Step 3. Run method in simulation mode</vt:lpstr>
      <vt:lpstr>Step 4A. Instrument set up (NAAT)</vt:lpstr>
      <vt:lpstr>DROP_NAAT_Layout_v2: Deck positions</vt:lpstr>
      <vt:lpstr>Step 4B. Instrument set up (LFA)</vt:lpstr>
      <vt:lpstr>DROP_LFA_Layout_v1: Deck positions</vt:lpstr>
      <vt:lpstr>Step 5. Run method on instrument </vt:lpstr>
      <vt:lpstr>Step 5. Run method on instrument </vt:lpstr>
      <vt:lpstr>Step 5. Run method on instrument</vt:lpstr>
      <vt:lpstr>Step 5. Run method on instrument</vt:lpstr>
      <vt:lpstr>Step 5. Run method on instrument</vt:lpstr>
      <vt:lpstr>Step 5. Run method on instrument</vt:lpstr>
      <vt:lpstr>Step 5. Run method on instrument</vt:lpstr>
      <vt:lpstr>Step 6. Clean up </vt:lpstr>
      <vt:lpstr>General Precautions </vt:lpstr>
      <vt:lpstr>Demo experiments/PQ </vt:lpstr>
      <vt:lpstr>PowerPoint Presentation</vt:lpstr>
      <vt:lpstr>DROP Experiment Checklist: LFA</vt:lpstr>
      <vt:lpstr>DROP Experiment Checklist: NAAT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LFAs!</dc:title>
  <dc:creator>Joshua Bishop</dc:creator>
  <cp:lastModifiedBy>Caitlin Anderson</cp:lastModifiedBy>
  <cp:revision>3</cp:revision>
  <cp:lastPrinted>2024-09-17T19:52:17Z</cp:lastPrinted>
  <dcterms:created xsi:type="dcterms:W3CDTF">2021-02-27T00:31:38Z</dcterms:created>
  <dcterms:modified xsi:type="dcterms:W3CDTF">2025-10-02T20:27:55Z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f88114-a220-4aae-ab2b-57c6dba40bce_Enabled">
    <vt:lpwstr>true</vt:lpwstr>
  </property>
  <property fmtid="{D5CDD505-2E9C-101B-9397-08002B2CF9AE}" pid="3" name="MSIP_Label_d2f88114-a220-4aae-ab2b-57c6dba40bce_SetDate">
    <vt:lpwstr>2021-02-22T20:34:18Z</vt:lpwstr>
  </property>
  <property fmtid="{D5CDD505-2E9C-101B-9397-08002B2CF9AE}" pid="4" name="MSIP_Label_d2f88114-a220-4aae-ab2b-57c6dba40bce_Method">
    <vt:lpwstr>Standard</vt:lpwstr>
  </property>
  <property fmtid="{D5CDD505-2E9C-101B-9397-08002B2CF9AE}" pid="5" name="MSIP_Label_d2f88114-a220-4aae-ab2b-57c6dba40bce_Name">
    <vt:lpwstr>General</vt:lpwstr>
  </property>
  <property fmtid="{D5CDD505-2E9C-101B-9397-08002B2CF9AE}" pid="6" name="MSIP_Label_d2f88114-a220-4aae-ab2b-57c6dba40bce_SiteId">
    <vt:lpwstr>5661cfca-69e5-41e1-b057-d6dedcad082f</vt:lpwstr>
  </property>
  <property fmtid="{D5CDD505-2E9C-101B-9397-08002B2CF9AE}" pid="7" name="MSIP_Label_d2f88114-a220-4aae-ab2b-57c6dba40bce_ActionId">
    <vt:lpwstr>dbda68f9-c809-4bd3-b98d-372b99f9580f</vt:lpwstr>
  </property>
  <property fmtid="{D5CDD505-2E9C-101B-9397-08002B2CF9AE}" pid="8" name="MSIP_Label_d2f88114-a220-4aae-ab2b-57c6dba40bce_ContentBits">
    <vt:lpwstr>0</vt:lpwstr>
  </property>
  <property fmtid="{D5CDD505-2E9C-101B-9397-08002B2CF9AE}" pid="9" name="Order">
    <vt:r8>214700</vt:r8>
  </property>
  <property fmtid="{D5CDD505-2E9C-101B-9397-08002B2CF9AE}" pid="10" name="xd_Signature">
    <vt:bool>false</vt:bool>
  </property>
  <property fmtid="{D5CDD505-2E9C-101B-9397-08002B2CF9AE}" pid="11" name="xd_ProgID">
    <vt:lpwstr/>
  </property>
  <property fmtid="{D5CDD505-2E9C-101B-9397-08002B2CF9AE}" pid="12" name="_ExtendedDescription">
    <vt:lpwstr/>
  </property>
  <property fmtid="{D5CDD505-2E9C-101B-9397-08002B2CF9AE}" pid="13" name="ComplianceAssetId">
    <vt:lpwstr/>
  </property>
  <property fmtid="{D5CDD505-2E9C-101B-9397-08002B2CF9AE}" pid="14" name="TemplateUrl">
    <vt:lpwstr/>
  </property>
  <property fmtid="{D5CDD505-2E9C-101B-9397-08002B2CF9AE}" pid="15" name="MediaServiceImageTags">
    <vt:lpwstr/>
  </property>
  <property fmtid="{D5CDD505-2E9C-101B-9397-08002B2CF9AE}" pid="16" name="ContentTypeId">
    <vt:lpwstr>0x010100EDCCE37A0A6AF34998F893DB6A5DB013</vt:lpwstr>
  </property>
</Properties>
</file>